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49"/>
  </p:notesMasterIdLst>
  <p:sldIdLst>
    <p:sldId id="257" r:id="rId3"/>
    <p:sldId id="258" r:id="rId4"/>
    <p:sldId id="256" r:id="rId5"/>
    <p:sldId id="294" r:id="rId6"/>
    <p:sldId id="307" r:id="rId7"/>
    <p:sldId id="309" r:id="rId8"/>
    <p:sldId id="296" r:id="rId9"/>
    <p:sldId id="308" r:id="rId10"/>
    <p:sldId id="299" r:id="rId11"/>
    <p:sldId id="300" r:id="rId12"/>
    <p:sldId id="310" r:id="rId13"/>
    <p:sldId id="311" r:id="rId14"/>
    <p:sldId id="332" r:id="rId15"/>
    <p:sldId id="333" r:id="rId16"/>
    <p:sldId id="312" r:id="rId17"/>
    <p:sldId id="313" r:id="rId18"/>
    <p:sldId id="334" r:id="rId19"/>
    <p:sldId id="314" r:id="rId20"/>
    <p:sldId id="316" r:id="rId21"/>
    <p:sldId id="317" r:id="rId22"/>
    <p:sldId id="335" r:id="rId23"/>
    <p:sldId id="315" r:id="rId24"/>
    <p:sldId id="320" r:id="rId25"/>
    <p:sldId id="319" r:id="rId26"/>
    <p:sldId id="321" r:id="rId27"/>
    <p:sldId id="322" r:id="rId28"/>
    <p:sldId id="342" r:id="rId29"/>
    <p:sldId id="336" r:id="rId30"/>
    <p:sldId id="318" r:id="rId31"/>
    <p:sldId id="325" r:id="rId32"/>
    <p:sldId id="327" r:id="rId33"/>
    <p:sldId id="328" r:id="rId34"/>
    <p:sldId id="337" r:id="rId35"/>
    <p:sldId id="323" r:id="rId36"/>
    <p:sldId id="301" r:id="rId37"/>
    <p:sldId id="330" r:id="rId38"/>
    <p:sldId id="338" r:id="rId39"/>
    <p:sldId id="329" r:id="rId40"/>
    <p:sldId id="303" r:id="rId41"/>
    <p:sldId id="341" r:id="rId42"/>
    <p:sldId id="340" r:id="rId43"/>
    <p:sldId id="304" r:id="rId44"/>
    <p:sldId id="331" r:id="rId45"/>
    <p:sldId id="302" r:id="rId46"/>
    <p:sldId id="339" r:id="rId47"/>
    <p:sldId id="306" r:id="rId4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501F7EB-7090-D572-D450-202C66E3635E}" name="Allen, Jessica" initials="JA" userId="S::JeAllen@atc.IN.gov::69a9290d-1097-43c4-bd8a-87846011e5f5"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6861A3D-5924-4CB0-AA18-F385CFE9DFC9}" v="21" dt="2026-05-12T20:48:06.57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443" autoAdjust="0"/>
    <p:restoredTop sz="94658" autoAdjust="0"/>
  </p:normalViewPr>
  <p:slideViewPr>
    <p:cSldViewPr snapToGrid="0">
      <p:cViewPr varScale="1">
        <p:scale>
          <a:sx n="70" d="100"/>
          <a:sy n="70" d="100"/>
        </p:scale>
        <p:origin x="84" y="678"/>
      </p:cViewPr>
      <p:guideLst/>
    </p:cSldViewPr>
  </p:slideViewPr>
  <p:outlineViewPr>
    <p:cViewPr>
      <p:scale>
        <a:sx n="33" d="100"/>
        <a:sy n="33" d="100"/>
      </p:scale>
      <p:origin x="0" y="-35454"/>
    </p:cViewPr>
  </p:outlineViewPr>
  <p:notesTextViewPr>
    <p:cViewPr>
      <p:scale>
        <a:sx n="1" d="1"/>
        <a:sy n="1" d="1"/>
      </p:scale>
      <p:origin x="0" y="0"/>
    </p:cViewPr>
  </p:notesTextViewPr>
  <p:notesViewPr>
    <p:cSldViewPr snapToGrid="0">
      <p:cViewPr varScale="1">
        <p:scale>
          <a:sx n="142" d="100"/>
          <a:sy n="142" d="100"/>
        </p:scale>
        <p:origin x="132" y="93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presProps" Target="presProps.xml"/><Relationship Id="rId55" Type="http://schemas.microsoft.com/office/2015/10/relationships/revisionInfo" Target="revisionInfo.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microsoft.com/office/2018/10/relationships/authors" Target="authors.xml"/><Relationship Id="rId8" Type="http://schemas.openxmlformats.org/officeDocument/2006/relationships/slide" Target="slides/slide6.xml"/><Relationship Id="rId51" Type="http://schemas.openxmlformats.org/officeDocument/2006/relationships/viewProps" Target="viewProp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0" Type="http://schemas.openxmlformats.org/officeDocument/2006/relationships/slide" Target="slides/slide18.xml"/><Relationship Id="rId41" Type="http://schemas.openxmlformats.org/officeDocument/2006/relationships/slide" Target="slides/slide39.xml"/><Relationship Id="rId54"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erak, Chris" userId="7a16876e-84b6-4e2a-8578-4e7e5ca0af92" providerId="ADAL" clId="{9EA764C3-67F3-4EDF-90D7-B382F0F04E08}"/>
    <pc:docChg chg="undo custSel addSld delSld modSld sldOrd">
      <pc:chgData name="Serak, Chris" userId="7a16876e-84b6-4e2a-8578-4e7e5ca0af92" providerId="ADAL" clId="{9EA764C3-67F3-4EDF-90D7-B382F0F04E08}" dt="2026-05-13T14:05:47.392" v="15461" actId="20577"/>
      <pc:docMkLst>
        <pc:docMk/>
      </pc:docMkLst>
      <pc:sldChg chg="modSp mod">
        <pc:chgData name="Serak, Chris" userId="7a16876e-84b6-4e2a-8578-4e7e5ca0af92" providerId="ADAL" clId="{9EA764C3-67F3-4EDF-90D7-B382F0F04E08}" dt="2026-05-13T14:01:42.680" v="15413" actId="20577"/>
        <pc:sldMkLst>
          <pc:docMk/>
          <pc:sldMk cId="301404241" sldId="258"/>
        </pc:sldMkLst>
        <pc:spChg chg="mod">
          <ac:chgData name="Serak, Chris" userId="7a16876e-84b6-4e2a-8578-4e7e5ca0af92" providerId="ADAL" clId="{9EA764C3-67F3-4EDF-90D7-B382F0F04E08}" dt="2026-05-13T14:01:42.680" v="15413" actId="20577"/>
          <ac:spMkLst>
            <pc:docMk/>
            <pc:sldMk cId="301404241" sldId="258"/>
            <ac:spMk id="3" creationId="{4DB69B00-4AF5-B92D-165A-D72FDCCF7171}"/>
          </ac:spMkLst>
        </pc:spChg>
      </pc:sldChg>
      <pc:sldChg chg="addSp modSp mod">
        <pc:chgData name="Serak, Chris" userId="7a16876e-84b6-4e2a-8578-4e7e5ca0af92" providerId="ADAL" clId="{9EA764C3-67F3-4EDF-90D7-B382F0F04E08}" dt="2026-05-12T19:38:57.411" v="7742" actId="20577"/>
        <pc:sldMkLst>
          <pc:docMk/>
          <pc:sldMk cId="3790664704" sldId="303"/>
        </pc:sldMkLst>
        <pc:spChg chg="add mod">
          <ac:chgData name="Serak, Chris" userId="7a16876e-84b6-4e2a-8578-4e7e5ca0af92" providerId="ADAL" clId="{9EA764C3-67F3-4EDF-90D7-B382F0F04E08}" dt="2026-05-12T19:11:44.228" v="6070" actId="767"/>
          <ac:spMkLst>
            <pc:docMk/>
            <pc:sldMk cId="3790664704" sldId="303"/>
            <ac:spMk id="2" creationId="{BDA6C50F-A5B1-8CFD-F198-A222883D5222}"/>
          </ac:spMkLst>
        </pc:spChg>
        <pc:spChg chg="mod">
          <ac:chgData name="Serak, Chris" userId="7a16876e-84b6-4e2a-8578-4e7e5ca0af92" providerId="ADAL" clId="{9EA764C3-67F3-4EDF-90D7-B382F0F04E08}" dt="2026-05-12T19:13:54.958" v="6223" actId="1076"/>
          <ac:spMkLst>
            <pc:docMk/>
            <pc:sldMk cId="3790664704" sldId="303"/>
            <ac:spMk id="4" creationId="{8FDA6DF1-8455-4E85-D181-5D974E8C00AF}"/>
          </ac:spMkLst>
        </pc:spChg>
        <pc:spChg chg="mod">
          <ac:chgData name="Serak, Chris" userId="7a16876e-84b6-4e2a-8578-4e7e5ca0af92" providerId="ADAL" clId="{9EA764C3-67F3-4EDF-90D7-B382F0F04E08}" dt="2026-05-12T19:38:57.411" v="7742" actId="20577"/>
          <ac:spMkLst>
            <pc:docMk/>
            <pc:sldMk cId="3790664704" sldId="303"/>
            <ac:spMk id="6" creationId="{C465C26B-C243-14EB-9E50-2F055E7E5AF7}"/>
          </ac:spMkLst>
        </pc:spChg>
      </pc:sldChg>
      <pc:sldChg chg="modSp mod">
        <pc:chgData name="Serak, Chris" userId="7a16876e-84b6-4e2a-8578-4e7e5ca0af92" providerId="ADAL" clId="{9EA764C3-67F3-4EDF-90D7-B382F0F04E08}" dt="2026-05-12T20:19:14.318" v="9329" actId="14100"/>
        <pc:sldMkLst>
          <pc:docMk/>
          <pc:sldMk cId="4178893739" sldId="304"/>
        </pc:sldMkLst>
        <pc:spChg chg="mod">
          <ac:chgData name="Serak, Chris" userId="7a16876e-84b6-4e2a-8578-4e7e5ca0af92" providerId="ADAL" clId="{9EA764C3-67F3-4EDF-90D7-B382F0F04E08}" dt="2026-05-12T20:19:14.318" v="9329" actId="14100"/>
          <ac:spMkLst>
            <pc:docMk/>
            <pc:sldMk cId="4178893739" sldId="304"/>
            <ac:spMk id="4" creationId="{4F11F20A-A390-A9C4-145A-60094D12065F}"/>
          </ac:spMkLst>
        </pc:spChg>
        <pc:spChg chg="mod">
          <ac:chgData name="Serak, Chris" userId="7a16876e-84b6-4e2a-8578-4e7e5ca0af92" providerId="ADAL" clId="{9EA764C3-67F3-4EDF-90D7-B382F0F04E08}" dt="2026-05-12T20:19:08.317" v="9328" actId="27636"/>
          <ac:spMkLst>
            <pc:docMk/>
            <pc:sldMk cId="4178893739" sldId="304"/>
            <ac:spMk id="6" creationId="{A0DC4565-6445-6C48-08EA-5D74C0122368}"/>
          </ac:spMkLst>
        </pc:spChg>
      </pc:sldChg>
      <pc:sldChg chg="modSp mod">
        <pc:chgData name="Serak, Chris" userId="7a16876e-84b6-4e2a-8578-4e7e5ca0af92" providerId="ADAL" clId="{9EA764C3-67F3-4EDF-90D7-B382F0F04E08}" dt="2026-05-13T13:50:23.068" v="14729" actId="20577"/>
        <pc:sldMkLst>
          <pc:docMk/>
          <pc:sldMk cId="4038079974" sldId="308"/>
        </pc:sldMkLst>
        <pc:spChg chg="mod">
          <ac:chgData name="Serak, Chris" userId="7a16876e-84b6-4e2a-8578-4e7e5ca0af92" providerId="ADAL" clId="{9EA764C3-67F3-4EDF-90D7-B382F0F04E08}" dt="2026-05-13T13:50:23.068" v="14729" actId="20577"/>
          <ac:spMkLst>
            <pc:docMk/>
            <pc:sldMk cId="4038079974" sldId="308"/>
            <ac:spMk id="3" creationId="{BCC27FCB-C3FC-8D65-33CA-F3E033546D0C}"/>
          </ac:spMkLst>
        </pc:spChg>
      </pc:sldChg>
      <pc:sldChg chg="modSp mod">
        <pc:chgData name="Serak, Chris" userId="7a16876e-84b6-4e2a-8578-4e7e5ca0af92" providerId="ADAL" clId="{9EA764C3-67F3-4EDF-90D7-B382F0F04E08}" dt="2026-05-11T18:34:56.798" v="13" actId="5793"/>
        <pc:sldMkLst>
          <pc:docMk/>
          <pc:sldMk cId="4228616639" sldId="312"/>
        </pc:sldMkLst>
        <pc:spChg chg="mod">
          <ac:chgData name="Serak, Chris" userId="7a16876e-84b6-4e2a-8578-4e7e5ca0af92" providerId="ADAL" clId="{9EA764C3-67F3-4EDF-90D7-B382F0F04E08}" dt="2026-05-11T18:34:56.798" v="13" actId="5793"/>
          <ac:spMkLst>
            <pc:docMk/>
            <pc:sldMk cId="4228616639" sldId="312"/>
            <ac:spMk id="6" creationId="{A27A488D-D5A6-D029-5BE7-3BA429F0BB9B}"/>
          </ac:spMkLst>
        </pc:spChg>
      </pc:sldChg>
      <pc:sldChg chg="modSp mod">
        <pc:chgData name="Serak, Chris" userId="7a16876e-84b6-4e2a-8578-4e7e5ca0af92" providerId="ADAL" clId="{9EA764C3-67F3-4EDF-90D7-B382F0F04E08}" dt="2026-05-13T14:03:45.604" v="15439" actId="20577"/>
        <pc:sldMkLst>
          <pc:docMk/>
          <pc:sldMk cId="1466827091" sldId="313"/>
        </pc:sldMkLst>
        <pc:spChg chg="mod">
          <ac:chgData name="Serak, Chris" userId="7a16876e-84b6-4e2a-8578-4e7e5ca0af92" providerId="ADAL" clId="{9EA764C3-67F3-4EDF-90D7-B382F0F04E08}" dt="2026-05-13T14:03:45.604" v="15439" actId="20577"/>
          <ac:spMkLst>
            <pc:docMk/>
            <pc:sldMk cId="1466827091" sldId="313"/>
            <ac:spMk id="6" creationId="{6F15A602-9164-7B12-70A0-DB929C0BB538}"/>
          </ac:spMkLst>
        </pc:spChg>
      </pc:sldChg>
      <pc:sldChg chg="modSp mod">
        <pc:chgData name="Serak, Chris" userId="7a16876e-84b6-4e2a-8578-4e7e5ca0af92" providerId="ADAL" clId="{9EA764C3-67F3-4EDF-90D7-B382F0F04E08}" dt="2026-05-13T14:04:12.983" v="15456" actId="20577"/>
        <pc:sldMkLst>
          <pc:docMk/>
          <pc:sldMk cId="2800665758" sldId="317"/>
        </pc:sldMkLst>
        <pc:spChg chg="mod">
          <ac:chgData name="Serak, Chris" userId="7a16876e-84b6-4e2a-8578-4e7e5ca0af92" providerId="ADAL" clId="{9EA764C3-67F3-4EDF-90D7-B382F0F04E08}" dt="2026-05-13T14:04:12.983" v="15456" actId="20577"/>
          <ac:spMkLst>
            <pc:docMk/>
            <pc:sldMk cId="2800665758" sldId="317"/>
            <ac:spMk id="3" creationId="{B47FB548-99D8-FD01-EB8B-CC246015A6C0}"/>
          </ac:spMkLst>
        </pc:spChg>
      </pc:sldChg>
      <pc:sldChg chg="modSp mod">
        <pc:chgData name="Serak, Chris" userId="7a16876e-84b6-4e2a-8578-4e7e5ca0af92" providerId="ADAL" clId="{9EA764C3-67F3-4EDF-90D7-B382F0F04E08}" dt="2026-05-13T14:04:43.867" v="15458" actId="20577"/>
        <pc:sldMkLst>
          <pc:docMk/>
          <pc:sldMk cId="2751704923" sldId="321"/>
        </pc:sldMkLst>
        <pc:spChg chg="mod">
          <ac:chgData name="Serak, Chris" userId="7a16876e-84b6-4e2a-8578-4e7e5ca0af92" providerId="ADAL" clId="{9EA764C3-67F3-4EDF-90D7-B382F0F04E08}" dt="2026-05-13T14:04:43.867" v="15458" actId="20577"/>
          <ac:spMkLst>
            <pc:docMk/>
            <pc:sldMk cId="2751704923" sldId="321"/>
            <ac:spMk id="3" creationId="{6C36F87F-7557-CF0D-6363-FEDDB8F6C5EF}"/>
          </ac:spMkLst>
        </pc:spChg>
      </pc:sldChg>
      <pc:sldChg chg="ord">
        <pc:chgData name="Serak, Chris" userId="7a16876e-84b6-4e2a-8578-4e7e5ca0af92" providerId="ADAL" clId="{9EA764C3-67F3-4EDF-90D7-B382F0F04E08}" dt="2026-05-11T19:23:19.601" v="3056"/>
        <pc:sldMkLst>
          <pc:docMk/>
          <pc:sldMk cId="2262205883" sldId="329"/>
        </pc:sldMkLst>
      </pc:sldChg>
      <pc:sldChg chg="modSp mod">
        <pc:chgData name="Serak, Chris" userId="7a16876e-84b6-4e2a-8578-4e7e5ca0af92" providerId="ADAL" clId="{9EA764C3-67F3-4EDF-90D7-B382F0F04E08}" dt="2026-05-12T20:39:37.871" v="11390" actId="20577"/>
        <pc:sldMkLst>
          <pc:docMk/>
          <pc:sldMk cId="3218985562" sldId="331"/>
        </pc:sldMkLst>
        <pc:spChg chg="mod">
          <ac:chgData name="Serak, Chris" userId="7a16876e-84b6-4e2a-8578-4e7e5ca0af92" providerId="ADAL" clId="{9EA764C3-67F3-4EDF-90D7-B382F0F04E08}" dt="2026-05-12T20:39:37.871" v="11390" actId="20577"/>
          <ac:spMkLst>
            <pc:docMk/>
            <pc:sldMk cId="3218985562" sldId="331"/>
            <ac:spMk id="6" creationId="{142E24EA-FC63-E3D1-F7F1-CD64C98128B8}"/>
          </ac:spMkLst>
        </pc:spChg>
      </pc:sldChg>
      <pc:sldChg chg="modSp add mod">
        <pc:chgData name="Serak, Chris" userId="7a16876e-84b6-4e2a-8578-4e7e5ca0af92" providerId="ADAL" clId="{9EA764C3-67F3-4EDF-90D7-B382F0F04E08}" dt="2026-05-13T13:59:33.532" v="15089" actId="27636"/>
        <pc:sldMkLst>
          <pc:docMk/>
          <pc:sldMk cId="281037794" sldId="332"/>
        </pc:sldMkLst>
        <pc:spChg chg="mod">
          <ac:chgData name="Serak, Chris" userId="7a16876e-84b6-4e2a-8578-4e7e5ca0af92" providerId="ADAL" clId="{9EA764C3-67F3-4EDF-90D7-B382F0F04E08}" dt="2026-05-11T18:52:28.278" v="967" actId="20577"/>
          <ac:spMkLst>
            <pc:docMk/>
            <pc:sldMk cId="281037794" sldId="332"/>
            <ac:spMk id="2" creationId="{122EA22A-DF33-9D35-E662-3F61D02FB896}"/>
          </ac:spMkLst>
        </pc:spChg>
        <pc:spChg chg="mod">
          <ac:chgData name="Serak, Chris" userId="7a16876e-84b6-4e2a-8578-4e7e5ca0af92" providerId="ADAL" clId="{9EA764C3-67F3-4EDF-90D7-B382F0F04E08}" dt="2026-05-13T13:59:33.532" v="15089" actId="27636"/>
          <ac:spMkLst>
            <pc:docMk/>
            <pc:sldMk cId="281037794" sldId="332"/>
            <ac:spMk id="3" creationId="{3C7A1B93-B043-A504-74A6-FC7AD765F19A}"/>
          </ac:spMkLst>
        </pc:spChg>
      </pc:sldChg>
      <pc:sldChg chg="modSp add mod">
        <pc:chgData name="Serak, Chris" userId="7a16876e-84b6-4e2a-8578-4e7e5ca0af92" providerId="ADAL" clId="{9EA764C3-67F3-4EDF-90D7-B382F0F04E08}" dt="2026-05-12T21:01:05.215" v="13585" actId="20577"/>
        <pc:sldMkLst>
          <pc:docMk/>
          <pc:sldMk cId="3748296287" sldId="333"/>
        </pc:sldMkLst>
        <pc:spChg chg="mod">
          <ac:chgData name="Serak, Chris" userId="7a16876e-84b6-4e2a-8578-4e7e5ca0af92" providerId="ADAL" clId="{9EA764C3-67F3-4EDF-90D7-B382F0F04E08}" dt="2026-05-12T20:54:14.172" v="12885" actId="20577"/>
          <ac:spMkLst>
            <pc:docMk/>
            <pc:sldMk cId="3748296287" sldId="333"/>
            <ac:spMk id="2" creationId="{4A8320B1-61C5-FD34-5FAD-8AB6DB2D8181}"/>
          </ac:spMkLst>
        </pc:spChg>
        <pc:spChg chg="mod">
          <ac:chgData name="Serak, Chris" userId="7a16876e-84b6-4e2a-8578-4e7e5ca0af92" providerId="ADAL" clId="{9EA764C3-67F3-4EDF-90D7-B382F0F04E08}" dt="2026-05-12T21:01:05.215" v="13585" actId="20577"/>
          <ac:spMkLst>
            <pc:docMk/>
            <pc:sldMk cId="3748296287" sldId="333"/>
            <ac:spMk id="3" creationId="{1FC7897B-8E25-90D3-4C84-D61BA8D1F778}"/>
          </ac:spMkLst>
        </pc:spChg>
      </pc:sldChg>
      <pc:sldChg chg="modSp add mod">
        <pc:chgData name="Serak, Chris" userId="7a16876e-84b6-4e2a-8578-4e7e5ca0af92" providerId="ADAL" clId="{9EA764C3-67F3-4EDF-90D7-B382F0F04E08}" dt="2026-05-11T19:20:43.456" v="3023" actId="20577"/>
        <pc:sldMkLst>
          <pc:docMk/>
          <pc:sldMk cId="997822020" sldId="334"/>
        </pc:sldMkLst>
        <pc:spChg chg="mod">
          <ac:chgData name="Serak, Chris" userId="7a16876e-84b6-4e2a-8578-4e7e5ca0af92" providerId="ADAL" clId="{9EA764C3-67F3-4EDF-90D7-B382F0F04E08}" dt="2026-05-11T19:19:41.591" v="2910" actId="20577"/>
          <ac:spMkLst>
            <pc:docMk/>
            <pc:sldMk cId="997822020" sldId="334"/>
            <ac:spMk id="4" creationId="{4F58CD48-1ED5-AE16-61F8-A65A27A42D1D}"/>
          </ac:spMkLst>
        </pc:spChg>
        <pc:spChg chg="mod">
          <ac:chgData name="Serak, Chris" userId="7a16876e-84b6-4e2a-8578-4e7e5ca0af92" providerId="ADAL" clId="{9EA764C3-67F3-4EDF-90D7-B382F0F04E08}" dt="2026-05-11T19:20:43.456" v="3023" actId="20577"/>
          <ac:spMkLst>
            <pc:docMk/>
            <pc:sldMk cId="997822020" sldId="334"/>
            <ac:spMk id="6" creationId="{8E8AE89B-053B-B605-D91D-C7C1CDF59B43}"/>
          </ac:spMkLst>
        </pc:spChg>
      </pc:sldChg>
      <pc:sldChg chg="modSp add mod ord">
        <pc:chgData name="Serak, Chris" userId="7a16876e-84b6-4e2a-8578-4e7e5ca0af92" providerId="ADAL" clId="{9EA764C3-67F3-4EDF-90D7-B382F0F04E08}" dt="2026-05-11T19:25:31.025" v="3361" actId="114"/>
        <pc:sldMkLst>
          <pc:docMk/>
          <pc:sldMk cId="3518843669" sldId="335"/>
        </pc:sldMkLst>
        <pc:spChg chg="mod">
          <ac:chgData name="Serak, Chris" userId="7a16876e-84b6-4e2a-8578-4e7e5ca0af92" providerId="ADAL" clId="{9EA764C3-67F3-4EDF-90D7-B382F0F04E08}" dt="2026-05-11T19:21:07.910" v="3032" actId="20577"/>
          <ac:spMkLst>
            <pc:docMk/>
            <pc:sldMk cId="3518843669" sldId="335"/>
            <ac:spMk id="4" creationId="{E47A2FC4-EBC5-A72E-C03B-2953BF98784E}"/>
          </ac:spMkLst>
        </pc:spChg>
        <pc:spChg chg="mod">
          <ac:chgData name="Serak, Chris" userId="7a16876e-84b6-4e2a-8578-4e7e5ca0af92" providerId="ADAL" clId="{9EA764C3-67F3-4EDF-90D7-B382F0F04E08}" dt="2026-05-11T19:25:31.025" v="3361" actId="114"/>
          <ac:spMkLst>
            <pc:docMk/>
            <pc:sldMk cId="3518843669" sldId="335"/>
            <ac:spMk id="6" creationId="{2514F842-D439-40F3-91E6-08DE1767DC8B}"/>
          </ac:spMkLst>
        </pc:spChg>
      </pc:sldChg>
      <pc:sldChg chg="modSp add mod ord">
        <pc:chgData name="Serak, Chris" userId="7a16876e-84b6-4e2a-8578-4e7e5ca0af92" providerId="ADAL" clId="{9EA764C3-67F3-4EDF-90D7-B382F0F04E08}" dt="2026-05-11T19:26:17.753" v="3411" actId="20577"/>
        <pc:sldMkLst>
          <pc:docMk/>
          <pc:sldMk cId="1230211379" sldId="336"/>
        </pc:sldMkLst>
        <pc:spChg chg="mod">
          <ac:chgData name="Serak, Chris" userId="7a16876e-84b6-4e2a-8578-4e7e5ca0af92" providerId="ADAL" clId="{9EA764C3-67F3-4EDF-90D7-B382F0F04E08}" dt="2026-05-11T19:21:45.789" v="3040" actId="20577"/>
          <ac:spMkLst>
            <pc:docMk/>
            <pc:sldMk cId="1230211379" sldId="336"/>
            <ac:spMk id="4" creationId="{F48A7A04-6CE6-CB36-89F5-B86ED4A3A845}"/>
          </ac:spMkLst>
        </pc:spChg>
        <pc:spChg chg="mod">
          <ac:chgData name="Serak, Chris" userId="7a16876e-84b6-4e2a-8578-4e7e5ca0af92" providerId="ADAL" clId="{9EA764C3-67F3-4EDF-90D7-B382F0F04E08}" dt="2026-05-11T19:26:17.753" v="3411" actId="20577"/>
          <ac:spMkLst>
            <pc:docMk/>
            <pc:sldMk cId="1230211379" sldId="336"/>
            <ac:spMk id="6" creationId="{71774473-66E0-0F1B-CC4E-BEBA670FEC19}"/>
          </ac:spMkLst>
        </pc:spChg>
      </pc:sldChg>
      <pc:sldChg chg="modSp add mod ord">
        <pc:chgData name="Serak, Chris" userId="7a16876e-84b6-4e2a-8578-4e7e5ca0af92" providerId="ADAL" clId="{9EA764C3-67F3-4EDF-90D7-B382F0F04E08}" dt="2026-05-11T19:26:23.962" v="3412" actId="20577"/>
        <pc:sldMkLst>
          <pc:docMk/>
          <pc:sldMk cId="1698252459" sldId="337"/>
        </pc:sldMkLst>
        <pc:spChg chg="mod">
          <ac:chgData name="Serak, Chris" userId="7a16876e-84b6-4e2a-8578-4e7e5ca0af92" providerId="ADAL" clId="{9EA764C3-67F3-4EDF-90D7-B382F0F04E08}" dt="2026-05-11T19:22:44.552" v="3047" actId="20577"/>
          <ac:spMkLst>
            <pc:docMk/>
            <pc:sldMk cId="1698252459" sldId="337"/>
            <ac:spMk id="4" creationId="{736787A7-D9F5-3712-E1E8-4DC0A4114C21}"/>
          </ac:spMkLst>
        </pc:spChg>
        <pc:spChg chg="mod">
          <ac:chgData name="Serak, Chris" userId="7a16876e-84b6-4e2a-8578-4e7e5ca0af92" providerId="ADAL" clId="{9EA764C3-67F3-4EDF-90D7-B382F0F04E08}" dt="2026-05-11T19:26:23.962" v="3412" actId="20577"/>
          <ac:spMkLst>
            <pc:docMk/>
            <pc:sldMk cId="1698252459" sldId="337"/>
            <ac:spMk id="6" creationId="{8B591F8D-E871-ACFC-B72D-C4F1D35FADAC}"/>
          </ac:spMkLst>
        </pc:spChg>
      </pc:sldChg>
      <pc:sldChg chg="addSp delSp modSp add mod ord">
        <pc:chgData name="Serak, Chris" userId="7a16876e-84b6-4e2a-8578-4e7e5ca0af92" providerId="ADAL" clId="{9EA764C3-67F3-4EDF-90D7-B382F0F04E08}" dt="2026-05-12T17:37:01.106" v="3639" actId="478"/>
        <pc:sldMkLst>
          <pc:docMk/>
          <pc:sldMk cId="4149080527" sldId="338"/>
        </pc:sldMkLst>
        <pc:spChg chg="mod">
          <ac:chgData name="Serak, Chris" userId="7a16876e-84b6-4e2a-8578-4e7e5ca0af92" providerId="ADAL" clId="{9EA764C3-67F3-4EDF-90D7-B382F0F04E08}" dt="2026-05-11T19:23:24.421" v="3059" actId="20577"/>
          <ac:spMkLst>
            <pc:docMk/>
            <pc:sldMk cId="4149080527" sldId="338"/>
            <ac:spMk id="4" creationId="{EB91A5BA-8C3E-A0FB-799C-7A5B0D6F839F}"/>
          </ac:spMkLst>
        </pc:spChg>
        <pc:spChg chg="mod">
          <ac:chgData name="Serak, Chris" userId="7a16876e-84b6-4e2a-8578-4e7e5ca0af92" providerId="ADAL" clId="{9EA764C3-67F3-4EDF-90D7-B382F0F04E08}" dt="2026-05-11T19:26:35.144" v="3413" actId="20577"/>
          <ac:spMkLst>
            <pc:docMk/>
            <pc:sldMk cId="4149080527" sldId="338"/>
            <ac:spMk id="6" creationId="{09B16EDC-AD1F-4ED5-7517-970A162F8B4C}"/>
          </ac:spMkLst>
        </pc:spChg>
        <pc:picChg chg="add del mod">
          <ac:chgData name="Serak, Chris" userId="7a16876e-84b6-4e2a-8578-4e7e5ca0af92" providerId="ADAL" clId="{9EA764C3-67F3-4EDF-90D7-B382F0F04E08}" dt="2026-05-12T17:37:01.106" v="3639" actId="478"/>
          <ac:picMkLst>
            <pc:docMk/>
            <pc:sldMk cId="4149080527" sldId="338"/>
            <ac:picMk id="3" creationId="{A6BA6C2A-B453-EF8C-BD2E-1F5DAC2D2905}"/>
          </ac:picMkLst>
        </pc:picChg>
      </pc:sldChg>
      <pc:sldChg chg="modSp add mod ord">
        <pc:chgData name="Serak, Chris" userId="7a16876e-84b6-4e2a-8578-4e7e5ca0af92" providerId="ADAL" clId="{9EA764C3-67F3-4EDF-90D7-B382F0F04E08}" dt="2026-05-11T19:28:06.847" v="3634" actId="20577"/>
        <pc:sldMkLst>
          <pc:docMk/>
          <pc:sldMk cId="2526004612" sldId="339"/>
        </pc:sldMkLst>
        <pc:spChg chg="mod">
          <ac:chgData name="Serak, Chris" userId="7a16876e-84b6-4e2a-8578-4e7e5ca0af92" providerId="ADAL" clId="{9EA764C3-67F3-4EDF-90D7-B382F0F04E08}" dt="2026-05-11T19:23:40.885" v="3066" actId="20577"/>
          <ac:spMkLst>
            <pc:docMk/>
            <pc:sldMk cId="2526004612" sldId="339"/>
            <ac:spMk id="4" creationId="{BFF116FC-5BD7-985A-EC12-0994852D2DBF}"/>
          </ac:spMkLst>
        </pc:spChg>
        <pc:spChg chg="mod">
          <ac:chgData name="Serak, Chris" userId="7a16876e-84b6-4e2a-8578-4e7e5ca0af92" providerId="ADAL" clId="{9EA764C3-67F3-4EDF-90D7-B382F0F04E08}" dt="2026-05-11T19:28:06.847" v="3634" actId="20577"/>
          <ac:spMkLst>
            <pc:docMk/>
            <pc:sldMk cId="2526004612" sldId="339"/>
            <ac:spMk id="6" creationId="{B2F5A408-C59B-9C0D-1E6D-4397019D75B0}"/>
          </ac:spMkLst>
        </pc:spChg>
      </pc:sldChg>
      <pc:sldChg chg="modSp add mod">
        <pc:chgData name="Serak, Chris" userId="7a16876e-84b6-4e2a-8578-4e7e5ca0af92" providerId="ADAL" clId="{9EA764C3-67F3-4EDF-90D7-B382F0F04E08}" dt="2026-05-12T18:59:28.263" v="5415" actId="1076"/>
        <pc:sldMkLst>
          <pc:docMk/>
          <pc:sldMk cId="3011221488" sldId="340"/>
        </pc:sldMkLst>
        <pc:spChg chg="mod">
          <ac:chgData name="Serak, Chris" userId="7a16876e-84b6-4e2a-8578-4e7e5ca0af92" providerId="ADAL" clId="{9EA764C3-67F3-4EDF-90D7-B382F0F04E08}" dt="2026-05-12T18:59:28.263" v="5415" actId="1076"/>
          <ac:spMkLst>
            <pc:docMk/>
            <pc:sldMk cId="3011221488" sldId="340"/>
            <ac:spMk id="4" creationId="{92F86E2C-CA52-88D2-74FA-CA4758BF3AC2}"/>
          </ac:spMkLst>
        </pc:spChg>
        <pc:spChg chg="mod">
          <ac:chgData name="Serak, Chris" userId="7a16876e-84b6-4e2a-8578-4e7e5ca0af92" providerId="ADAL" clId="{9EA764C3-67F3-4EDF-90D7-B382F0F04E08}" dt="2026-05-12T18:59:18.880" v="5413" actId="14100"/>
          <ac:spMkLst>
            <pc:docMk/>
            <pc:sldMk cId="3011221488" sldId="340"/>
            <ac:spMk id="6" creationId="{91CF8892-D63C-14E2-716A-5CBA7C605DE9}"/>
          </ac:spMkLst>
        </pc:spChg>
      </pc:sldChg>
      <pc:sldChg chg="modSp add mod">
        <pc:chgData name="Serak, Chris" userId="7a16876e-84b6-4e2a-8578-4e7e5ca0af92" providerId="ADAL" clId="{9EA764C3-67F3-4EDF-90D7-B382F0F04E08}" dt="2026-05-13T14:05:47.392" v="15461" actId="20577"/>
        <pc:sldMkLst>
          <pc:docMk/>
          <pc:sldMk cId="2841352128" sldId="341"/>
        </pc:sldMkLst>
        <pc:spChg chg="mod">
          <ac:chgData name="Serak, Chris" userId="7a16876e-84b6-4e2a-8578-4e7e5ca0af92" providerId="ADAL" clId="{9EA764C3-67F3-4EDF-90D7-B382F0F04E08}" dt="2026-05-12T19:25:57.419" v="6737" actId="1076"/>
          <ac:spMkLst>
            <pc:docMk/>
            <pc:sldMk cId="2841352128" sldId="341"/>
            <ac:spMk id="4" creationId="{C0C682AB-4C57-B090-A637-B6731A771373}"/>
          </ac:spMkLst>
        </pc:spChg>
        <pc:spChg chg="mod">
          <ac:chgData name="Serak, Chris" userId="7a16876e-84b6-4e2a-8578-4e7e5ca0af92" providerId="ADAL" clId="{9EA764C3-67F3-4EDF-90D7-B382F0F04E08}" dt="2026-05-13T14:05:47.392" v="15461" actId="20577"/>
          <ac:spMkLst>
            <pc:docMk/>
            <pc:sldMk cId="2841352128" sldId="341"/>
            <ac:spMk id="6" creationId="{B694E3A6-7910-BE5F-6D1C-59F9D0B9E6A3}"/>
          </ac:spMkLst>
        </pc:spChg>
      </pc:sldChg>
      <pc:sldChg chg="modSp add mod">
        <pc:chgData name="Serak, Chris" userId="7a16876e-84b6-4e2a-8578-4e7e5ca0af92" providerId="ADAL" clId="{9EA764C3-67F3-4EDF-90D7-B382F0F04E08}" dt="2026-05-13T14:05:19.950" v="15460" actId="20577"/>
        <pc:sldMkLst>
          <pc:docMk/>
          <pc:sldMk cId="30917158" sldId="342"/>
        </pc:sldMkLst>
        <pc:spChg chg="mod">
          <ac:chgData name="Serak, Chris" userId="7a16876e-84b6-4e2a-8578-4e7e5ca0af92" providerId="ADAL" clId="{9EA764C3-67F3-4EDF-90D7-B382F0F04E08}" dt="2026-05-12T21:06:45.384" v="14315" actId="20577"/>
          <ac:spMkLst>
            <pc:docMk/>
            <pc:sldMk cId="30917158" sldId="342"/>
            <ac:spMk id="4" creationId="{CE9AE79F-F196-1033-788D-509DA4ABD377}"/>
          </ac:spMkLst>
        </pc:spChg>
        <pc:spChg chg="mod">
          <ac:chgData name="Serak, Chris" userId="7a16876e-84b6-4e2a-8578-4e7e5ca0af92" providerId="ADAL" clId="{9EA764C3-67F3-4EDF-90D7-B382F0F04E08}" dt="2026-05-13T14:05:19.950" v="15460" actId="20577"/>
          <ac:spMkLst>
            <pc:docMk/>
            <pc:sldMk cId="30917158" sldId="342"/>
            <ac:spMk id="6" creationId="{3A71D5D8-517E-05A0-D268-B0E226EA0FF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97FA41-00C7-45DA-8CE1-2A433FF82CC9}" type="datetimeFigureOut">
              <a:rPr lang="en-US" smtClean="0"/>
              <a:t>5/13/2026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E14EF96-2FEA-4813-9C95-D0CD2173E2E6}" type="slidenum">
              <a:rPr lang="en-US" smtClean="0"/>
              <a:t>‹#›</a:t>
            </a:fld>
            <a:endParaRPr lang="en-US"/>
          </a:p>
        </p:txBody>
      </p:sp>
    </p:spTree>
    <p:extLst>
      <p:ext uri="{BB962C8B-B14F-4D97-AF65-F5344CB8AC3E}">
        <p14:creationId xmlns:p14="http://schemas.microsoft.com/office/powerpoint/2010/main" val="34351293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94CF10-354B-45C4-9CBB-BF2EEF79631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422394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E14EF96-2FEA-4813-9C95-D0CD2173E2E6}" type="slidenum">
              <a:rPr lang="en-US" smtClean="0"/>
              <a:t>36</a:t>
            </a:fld>
            <a:endParaRPr lang="en-US"/>
          </a:p>
        </p:txBody>
      </p:sp>
    </p:spTree>
    <p:extLst>
      <p:ext uri="{BB962C8B-B14F-4D97-AF65-F5344CB8AC3E}">
        <p14:creationId xmlns:p14="http://schemas.microsoft.com/office/powerpoint/2010/main" val="35347286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ADE01B-8E02-9B26-5F0F-EE642F79CDC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CDE96A3-2CEC-2B24-0748-EC5ECE9C83E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D248353-9814-42CD-2730-26EABF2B70CC}"/>
              </a:ext>
            </a:extLst>
          </p:cNvPr>
          <p:cNvSpPr>
            <a:spLocks noGrp="1"/>
          </p:cNvSpPr>
          <p:nvPr>
            <p:ph type="dt" sz="half" idx="10"/>
          </p:nvPr>
        </p:nvSpPr>
        <p:spPr/>
        <p:txBody>
          <a:bodyPr/>
          <a:lstStyle/>
          <a:p>
            <a:fld id="{19AE3A6E-7D78-4E88-890D-C628C56CBA86}" type="datetimeFigureOut">
              <a:rPr lang="en-US" smtClean="0"/>
              <a:t>5/13/2026</a:t>
            </a:fld>
            <a:endParaRPr lang="en-US"/>
          </a:p>
        </p:txBody>
      </p:sp>
      <p:sp>
        <p:nvSpPr>
          <p:cNvPr id="5" name="Footer Placeholder 4">
            <a:extLst>
              <a:ext uri="{FF2B5EF4-FFF2-40B4-BE49-F238E27FC236}">
                <a16:creationId xmlns:a16="http://schemas.microsoft.com/office/drawing/2014/main" id="{CF62591C-04EE-7D6B-8973-AB44CC8908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745B1D-0075-6D6A-434A-B5A6E7A6B901}"/>
              </a:ext>
            </a:extLst>
          </p:cNvPr>
          <p:cNvSpPr>
            <a:spLocks noGrp="1"/>
          </p:cNvSpPr>
          <p:nvPr>
            <p:ph type="sldNum" sz="quarter" idx="12"/>
          </p:nvPr>
        </p:nvSpPr>
        <p:spPr/>
        <p:txBody>
          <a:bodyPr/>
          <a:lstStyle/>
          <a:p>
            <a:fld id="{5DD27056-CF9D-47D5-AA95-E4C9C1F41691}" type="slidenum">
              <a:rPr lang="en-US" smtClean="0"/>
              <a:t>‹#›</a:t>
            </a:fld>
            <a:endParaRPr lang="en-US"/>
          </a:p>
        </p:txBody>
      </p:sp>
    </p:spTree>
    <p:extLst>
      <p:ext uri="{BB962C8B-B14F-4D97-AF65-F5344CB8AC3E}">
        <p14:creationId xmlns:p14="http://schemas.microsoft.com/office/powerpoint/2010/main" val="17641209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7F129-4953-0069-C43E-FC7E647D701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9134EFC-BF58-9E69-1A37-530A7F4F3A1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A8119A2-EFF7-BD86-ED30-6F8AED0BDD89}"/>
              </a:ext>
            </a:extLst>
          </p:cNvPr>
          <p:cNvSpPr>
            <a:spLocks noGrp="1"/>
          </p:cNvSpPr>
          <p:nvPr>
            <p:ph type="dt" sz="half" idx="10"/>
          </p:nvPr>
        </p:nvSpPr>
        <p:spPr/>
        <p:txBody>
          <a:bodyPr/>
          <a:lstStyle/>
          <a:p>
            <a:fld id="{19AE3A6E-7D78-4E88-890D-C628C56CBA86}" type="datetimeFigureOut">
              <a:rPr lang="en-US" smtClean="0"/>
              <a:t>5/13/2026</a:t>
            </a:fld>
            <a:endParaRPr lang="en-US"/>
          </a:p>
        </p:txBody>
      </p:sp>
      <p:sp>
        <p:nvSpPr>
          <p:cNvPr id="5" name="Footer Placeholder 4">
            <a:extLst>
              <a:ext uri="{FF2B5EF4-FFF2-40B4-BE49-F238E27FC236}">
                <a16:creationId xmlns:a16="http://schemas.microsoft.com/office/drawing/2014/main" id="{2D609B3A-13F0-C076-116C-16FCAF4F6C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31595A-6377-7B1E-FE4F-CB9EEC114047}"/>
              </a:ext>
            </a:extLst>
          </p:cNvPr>
          <p:cNvSpPr>
            <a:spLocks noGrp="1"/>
          </p:cNvSpPr>
          <p:nvPr>
            <p:ph type="sldNum" sz="quarter" idx="12"/>
          </p:nvPr>
        </p:nvSpPr>
        <p:spPr/>
        <p:txBody>
          <a:bodyPr/>
          <a:lstStyle/>
          <a:p>
            <a:fld id="{5DD27056-CF9D-47D5-AA95-E4C9C1F41691}" type="slidenum">
              <a:rPr lang="en-US" smtClean="0"/>
              <a:t>‹#›</a:t>
            </a:fld>
            <a:endParaRPr lang="en-US"/>
          </a:p>
        </p:txBody>
      </p:sp>
    </p:spTree>
    <p:extLst>
      <p:ext uri="{BB962C8B-B14F-4D97-AF65-F5344CB8AC3E}">
        <p14:creationId xmlns:p14="http://schemas.microsoft.com/office/powerpoint/2010/main" val="13420393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C46B2B2-0BCB-4137-9214-6F2D14A29A0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1E1B849-E4BE-A322-A0EA-363957AAB5E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BDFF03A-3BC1-398D-AD52-32E5DD9757FE}"/>
              </a:ext>
            </a:extLst>
          </p:cNvPr>
          <p:cNvSpPr>
            <a:spLocks noGrp="1"/>
          </p:cNvSpPr>
          <p:nvPr>
            <p:ph type="dt" sz="half" idx="10"/>
          </p:nvPr>
        </p:nvSpPr>
        <p:spPr/>
        <p:txBody>
          <a:bodyPr/>
          <a:lstStyle/>
          <a:p>
            <a:fld id="{19AE3A6E-7D78-4E88-890D-C628C56CBA86}" type="datetimeFigureOut">
              <a:rPr lang="en-US" smtClean="0"/>
              <a:t>5/13/2026</a:t>
            </a:fld>
            <a:endParaRPr lang="en-US"/>
          </a:p>
        </p:txBody>
      </p:sp>
      <p:sp>
        <p:nvSpPr>
          <p:cNvPr id="5" name="Footer Placeholder 4">
            <a:extLst>
              <a:ext uri="{FF2B5EF4-FFF2-40B4-BE49-F238E27FC236}">
                <a16:creationId xmlns:a16="http://schemas.microsoft.com/office/drawing/2014/main" id="{B7BB6D4E-5ABD-281C-AF13-B9DA1357FD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394F2B-03E3-D508-544E-9144F9A7A253}"/>
              </a:ext>
            </a:extLst>
          </p:cNvPr>
          <p:cNvSpPr>
            <a:spLocks noGrp="1"/>
          </p:cNvSpPr>
          <p:nvPr>
            <p:ph type="sldNum" sz="quarter" idx="12"/>
          </p:nvPr>
        </p:nvSpPr>
        <p:spPr/>
        <p:txBody>
          <a:bodyPr/>
          <a:lstStyle/>
          <a:p>
            <a:fld id="{5DD27056-CF9D-47D5-AA95-E4C9C1F41691}" type="slidenum">
              <a:rPr lang="en-US" smtClean="0"/>
              <a:t>‹#›</a:t>
            </a:fld>
            <a:endParaRPr lang="en-US"/>
          </a:p>
        </p:txBody>
      </p:sp>
    </p:spTree>
    <p:extLst>
      <p:ext uri="{BB962C8B-B14F-4D97-AF65-F5344CB8AC3E}">
        <p14:creationId xmlns:p14="http://schemas.microsoft.com/office/powerpoint/2010/main" val="8376202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46B34-29AD-C1DA-F122-BBEFA227C3F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B64C197-E0C1-B53A-9342-36B25DBCEC5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786F1A5-13D4-34FF-5865-94D5C0EE301E}"/>
              </a:ext>
            </a:extLst>
          </p:cNvPr>
          <p:cNvSpPr>
            <a:spLocks noGrp="1"/>
          </p:cNvSpPr>
          <p:nvPr>
            <p:ph type="dt" sz="half" idx="10"/>
          </p:nvPr>
        </p:nvSpPr>
        <p:spPr/>
        <p:txBody>
          <a:bodyPr/>
          <a:lstStyle/>
          <a:p>
            <a:fld id="{AC000956-78E2-43EE-BDE6-2D878E4F2517}" type="datetimeFigureOut">
              <a:rPr lang="en-US" smtClean="0"/>
              <a:t>5/13/2026</a:t>
            </a:fld>
            <a:endParaRPr lang="en-US"/>
          </a:p>
        </p:txBody>
      </p:sp>
      <p:sp>
        <p:nvSpPr>
          <p:cNvPr id="5" name="Footer Placeholder 4">
            <a:extLst>
              <a:ext uri="{FF2B5EF4-FFF2-40B4-BE49-F238E27FC236}">
                <a16:creationId xmlns:a16="http://schemas.microsoft.com/office/drawing/2014/main" id="{511D12E9-7BF0-A505-8F8B-D45D252D4BF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5F5C0D7-20CF-3C78-890B-B12ADC41CF71}"/>
              </a:ext>
            </a:extLst>
          </p:cNvPr>
          <p:cNvSpPr>
            <a:spLocks noGrp="1"/>
          </p:cNvSpPr>
          <p:nvPr>
            <p:ph type="sldNum" sz="quarter" idx="12"/>
          </p:nvPr>
        </p:nvSpPr>
        <p:spPr/>
        <p:txBody>
          <a:bodyPr/>
          <a:lstStyle/>
          <a:p>
            <a:fld id="{7CD34149-6CC1-4264-B508-0F09D1030AEF}" type="slidenum">
              <a:rPr lang="en-US" smtClean="0"/>
              <a:t>‹#›</a:t>
            </a:fld>
            <a:endParaRPr lang="en-US"/>
          </a:p>
        </p:txBody>
      </p:sp>
    </p:spTree>
    <p:extLst>
      <p:ext uri="{BB962C8B-B14F-4D97-AF65-F5344CB8AC3E}">
        <p14:creationId xmlns:p14="http://schemas.microsoft.com/office/powerpoint/2010/main" val="31145320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B54256-8156-49BE-7F41-001CE21A63A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0694851-A1C2-7496-6E9B-0CBAB226C01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3EEBAB-5E2C-0FCB-C8FD-B08942B6189F}"/>
              </a:ext>
            </a:extLst>
          </p:cNvPr>
          <p:cNvSpPr>
            <a:spLocks noGrp="1"/>
          </p:cNvSpPr>
          <p:nvPr>
            <p:ph type="dt" sz="half" idx="10"/>
          </p:nvPr>
        </p:nvSpPr>
        <p:spPr/>
        <p:txBody>
          <a:bodyPr/>
          <a:lstStyle/>
          <a:p>
            <a:fld id="{AC000956-78E2-43EE-BDE6-2D878E4F2517}" type="datetimeFigureOut">
              <a:rPr lang="en-US" smtClean="0"/>
              <a:t>5/13/2026</a:t>
            </a:fld>
            <a:endParaRPr lang="en-US"/>
          </a:p>
        </p:txBody>
      </p:sp>
      <p:sp>
        <p:nvSpPr>
          <p:cNvPr id="5" name="Footer Placeholder 4">
            <a:extLst>
              <a:ext uri="{FF2B5EF4-FFF2-40B4-BE49-F238E27FC236}">
                <a16:creationId xmlns:a16="http://schemas.microsoft.com/office/drawing/2014/main" id="{7923676E-4A10-EB0B-8DEA-6CE6F2EC5E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E6CF31-85E1-9E33-26DC-0510E9D8C33A}"/>
              </a:ext>
            </a:extLst>
          </p:cNvPr>
          <p:cNvSpPr>
            <a:spLocks noGrp="1"/>
          </p:cNvSpPr>
          <p:nvPr>
            <p:ph type="sldNum" sz="quarter" idx="12"/>
          </p:nvPr>
        </p:nvSpPr>
        <p:spPr/>
        <p:txBody>
          <a:bodyPr/>
          <a:lstStyle/>
          <a:p>
            <a:fld id="{7CD34149-6CC1-4264-B508-0F09D1030AEF}" type="slidenum">
              <a:rPr lang="en-US" smtClean="0"/>
              <a:t>‹#›</a:t>
            </a:fld>
            <a:endParaRPr lang="en-US"/>
          </a:p>
        </p:txBody>
      </p:sp>
    </p:spTree>
    <p:extLst>
      <p:ext uri="{BB962C8B-B14F-4D97-AF65-F5344CB8AC3E}">
        <p14:creationId xmlns:p14="http://schemas.microsoft.com/office/powerpoint/2010/main" val="5379736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826E44-38DB-762B-120A-778B8FB8F53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2AD356C-D52F-5927-7A8F-B130F1E13A0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3F43EDC-50EE-61C1-88D5-1CCD62E04912}"/>
              </a:ext>
            </a:extLst>
          </p:cNvPr>
          <p:cNvSpPr>
            <a:spLocks noGrp="1"/>
          </p:cNvSpPr>
          <p:nvPr>
            <p:ph type="dt" sz="half" idx="10"/>
          </p:nvPr>
        </p:nvSpPr>
        <p:spPr/>
        <p:txBody>
          <a:bodyPr/>
          <a:lstStyle/>
          <a:p>
            <a:fld id="{AC000956-78E2-43EE-BDE6-2D878E4F2517}" type="datetimeFigureOut">
              <a:rPr lang="en-US" smtClean="0"/>
              <a:t>5/13/2026</a:t>
            </a:fld>
            <a:endParaRPr lang="en-US"/>
          </a:p>
        </p:txBody>
      </p:sp>
      <p:sp>
        <p:nvSpPr>
          <p:cNvPr id="5" name="Footer Placeholder 4">
            <a:extLst>
              <a:ext uri="{FF2B5EF4-FFF2-40B4-BE49-F238E27FC236}">
                <a16:creationId xmlns:a16="http://schemas.microsoft.com/office/drawing/2014/main" id="{955D6B80-B1A8-96FD-4953-B3ADC89D41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D1EE38-C070-D8AB-662A-39198E4A7137}"/>
              </a:ext>
            </a:extLst>
          </p:cNvPr>
          <p:cNvSpPr>
            <a:spLocks noGrp="1"/>
          </p:cNvSpPr>
          <p:nvPr>
            <p:ph type="sldNum" sz="quarter" idx="12"/>
          </p:nvPr>
        </p:nvSpPr>
        <p:spPr/>
        <p:txBody>
          <a:bodyPr/>
          <a:lstStyle/>
          <a:p>
            <a:fld id="{7CD34149-6CC1-4264-B508-0F09D1030AEF}" type="slidenum">
              <a:rPr lang="en-US" smtClean="0"/>
              <a:t>‹#›</a:t>
            </a:fld>
            <a:endParaRPr lang="en-US"/>
          </a:p>
        </p:txBody>
      </p:sp>
    </p:spTree>
    <p:extLst>
      <p:ext uri="{BB962C8B-B14F-4D97-AF65-F5344CB8AC3E}">
        <p14:creationId xmlns:p14="http://schemas.microsoft.com/office/powerpoint/2010/main" val="19544539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AFBF1-046F-A16C-CF7C-5F63BEBC83B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860E843-AF18-8FDB-B9FD-3E920D6A7EA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7E77770-8300-BA4E-8F73-2A22ABB98B2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B7FCF09-FD1A-7DF9-1F44-F15F2EAA383A}"/>
              </a:ext>
            </a:extLst>
          </p:cNvPr>
          <p:cNvSpPr>
            <a:spLocks noGrp="1"/>
          </p:cNvSpPr>
          <p:nvPr>
            <p:ph type="dt" sz="half" idx="10"/>
          </p:nvPr>
        </p:nvSpPr>
        <p:spPr/>
        <p:txBody>
          <a:bodyPr/>
          <a:lstStyle/>
          <a:p>
            <a:fld id="{AC000956-78E2-43EE-BDE6-2D878E4F2517}" type="datetimeFigureOut">
              <a:rPr lang="en-US" smtClean="0"/>
              <a:t>5/13/2026</a:t>
            </a:fld>
            <a:endParaRPr lang="en-US"/>
          </a:p>
        </p:txBody>
      </p:sp>
      <p:sp>
        <p:nvSpPr>
          <p:cNvPr id="6" name="Footer Placeholder 5">
            <a:extLst>
              <a:ext uri="{FF2B5EF4-FFF2-40B4-BE49-F238E27FC236}">
                <a16:creationId xmlns:a16="http://schemas.microsoft.com/office/drawing/2014/main" id="{760372A2-58EA-E881-7532-CE813AAACCE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667C727-7567-4C6D-B8A3-D5751123C243}"/>
              </a:ext>
            </a:extLst>
          </p:cNvPr>
          <p:cNvSpPr>
            <a:spLocks noGrp="1"/>
          </p:cNvSpPr>
          <p:nvPr>
            <p:ph type="sldNum" sz="quarter" idx="12"/>
          </p:nvPr>
        </p:nvSpPr>
        <p:spPr/>
        <p:txBody>
          <a:bodyPr/>
          <a:lstStyle/>
          <a:p>
            <a:fld id="{7CD34149-6CC1-4264-B508-0F09D1030AEF}" type="slidenum">
              <a:rPr lang="en-US" smtClean="0"/>
              <a:t>‹#›</a:t>
            </a:fld>
            <a:endParaRPr lang="en-US"/>
          </a:p>
        </p:txBody>
      </p:sp>
    </p:spTree>
    <p:extLst>
      <p:ext uri="{BB962C8B-B14F-4D97-AF65-F5344CB8AC3E}">
        <p14:creationId xmlns:p14="http://schemas.microsoft.com/office/powerpoint/2010/main" val="28727783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E4D8AA-DE06-5F87-4B7A-7AD652DA681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CD8ED67-1B0B-6A6D-27FF-682825C46B9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B8C38C0-27F4-3209-97D5-6E15D45BC67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7B7DC94-DAB4-1563-594B-4B7240F43C1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C5813D4-C1D9-3D3B-B321-E2BFD7A3A1A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D83B70D-6746-00B4-BDED-373BA5B79511}"/>
              </a:ext>
            </a:extLst>
          </p:cNvPr>
          <p:cNvSpPr>
            <a:spLocks noGrp="1"/>
          </p:cNvSpPr>
          <p:nvPr>
            <p:ph type="dt" sz="half" idx="10"/>
          </p:nvPr>
        </p:nvSpPr>
        <p:spPr/>
        <p:txBody>
          <a:bodyPr/>
          <a:lstStyle/>
          <a:p>
            <a:fld id="{AC000956-78E2-43EE-BDE6-2D878E4F2517}" type="datetimeFigureOut">
              <a:rPr lang="en-US" smtClean="0"/>
              <a:t>5/13/2026</a:t>
            </a:fld>
            <a:endParaRPr lang="en-US"/>
          </a:p>
        </p:txBody>
      </p:sp>
      <p:sp>
        <p:nvSpPr>
          <p:cNvPr id="8" name="Footer Placeholder 7">
            <a:extLst>
              <a:ext uri="{FF2B5EF4-FFF2-40B4-BE49-F238E27FC236}">
                <a16:creationId xmlns:a16="http://schemas.microsoft.com/office/drawing/2014/main" id="{D595E6B1-BC8C-7CC4-124A-90666603754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2E4209F-0606-0461-0361-AF3E41ABF47D}"/>
              </a:ext>
            </a:extLst>
          </p:cNvPr>
          <p:cNvSpPr>
            <a:spLocks noGrp="1"/>
          </p:cNvSpPr>
          <p:nvPr>
            <p:ph type="sldNum" sz="quarter" idx="12"/>
          </p:nvPr>
        </p:nvSpPr>
        <p:spPr/>
        <p:txBody>
          <a:bodyPr/>
          <a:lstStyle/>
          <a:p>
            <a:fld id="{7CD34149-6CC1-4264-B508-0F09D1030AEF}" type="slidenum">
              <a:rPr lang="en-US" smtClean="0"/>
              <a:t>‹#›</a:t>
            </a:fld>
            <a:endParaRPr lang="en-US"/>
          </a:p>
        </p:txBody>
      </p:sp>
    </p:spTree>
    <p:extLst>
      <p:ext uri="{BB962C8B-B14F-4D97-AF65-F5344CB8AC3E}">
        <p14:creationId xmlns:p14="http://schemas.microsoft.com/office/powerpoint/2010/main" val="28627768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853435-E699-EBB9-3A65-5827A7FE6A4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639BF9F-33C5-BF3E-950C-23A8D84CB3B7}"/>
              </a:ext>
            </a:extLst>
          </p:cNvPr>
          <p:cNvSpPr>
            <a:spLocks noGrp="1"/>
          </p:cNvSpPr>
          <p:nvPr>
            <p:ph type="dt" sz="half" idx="10"/>
          </p:nvPr>
        </p:nvSpPr>
        <p:spPr/>
        <p:txBody>
          <a:bodyPr/>
          <a:lstStyle/>
          <a:p>
            <a:fld id="{AC000956-78E2-43EE-BDE6-2D878E4F2517}" type="datetimeFigureOut">
              <a:rPr lang="en-US" smtClean="0"/>
              <a:t>5/13/2026</a:t>
            </a:fld>
            <a:endParaRPr lang="en-US"/>
          </a:p>
        </p:txBody>
      </p:sp>
      <p:sp>
        <p:nvSpPr>
          <p:cNvPr id="4" name="Footer Placeholder 3">
            <a:extLst>
              <a:ext uri="{FF2B5EF4-FFF2-40B4-BE49-F238E27FC236}">
                <a16:creationId xmlns:a16="http://schemas.microsoft.com/office/drawing/2014/main" id="{CC55AB4E-9CF8-15F5-20B9-F16AA6C7534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D99CA52-23BB-4CB4-C34F-7136606663C7}"/>
              </a:ext>
            </a:extLst>
          </p:cNvPr>
          <p:cNvSpPr>
            <a:spLocks noGrp="1"/>
          </p:cNvSpPr>
          <p:nvPr>
            <p:ph type="sldNum" sz="quarter" idx="12"/>
          </p:nvPr>
        </p:nvSpPr>
        <p:spPr/>
        <p:txBody>
          <a:bodyPr/>
          <a:lstStyle/>
          <a:p>
            <a:fld id="{7CD34149-6CC1-4264-B508-0F09D1030AEF}" type="slidenum">
              <a:rPr lang="en-US" smtClean="0"/>
              <a:t>‹#›</a:t>
            </a:fld>
            <a:endParaRPr lang="en-US"/>
          </a:p>
        </p:txBody>
      </p:sp>
    </p:spTree>
    <p:extLst>
      <p:ext uri="{BB962C8B-B14F-4D97-AF65-F5344CB8AC3E}">
        <p14:creationId xmlns:p14="http://schemas.microsoft.com/office/powerpoint/2010/main" val="31705415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8006623-3146-A353-CE5E-D7ADB0A046DD}"/>
              </a:ext>
            </a:extLst>
          </p:cNvPr>
          <p:cNvSpPr>
            <a:spLocks noGrp="1"/>
          </p:cNvSpPr>
          <p:nvPr>
            <p:ph type="dt" sz="half" idx="10"/>
          </p:nvPr>
        </p:nvSpPr>
        <p:spPr/>
        <p:txBody>
          <a:bodyPr/>
          <a:lstStyle/>
          <a:p>
            <a:fld id="{AC000956-78E2-43EE-BDE6-2D878E4F2517}" type="datetimeFigureOut">
              <a:rPr lang="en-US" smtClean="0"/>
              <a:t>5/13/2026</a:t>
            </a:fld>
            <a:endParaRPr lang="en-US"/>
          </a:p>
        </p:txBody>
      </p:sp>
      <p:sp>
        <p:nvSpPr>
          <p:cNvPr id="3" name="Footer Placeholder 2">
            <a:extLst>
              <a:ext uri="{FF2B5EF4-FFF2-40B4-BE49-F238E27FC236}">
                <a16:creationId xmlns:a16="http://schemas.microsoft.com/office/drawing/2014/main" id="{EFB75AF0-22B6-493E-20B7-77B24BE06C7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4C6CEA2-0D12-C54A-132E-8E32D2F56010}"/>
              </a:ext>
            </a:extLst>
          </p:cNvPr>
          <p:cNvSpPr>
            <a:spLocks noGrp="1"/>
          </p:cNvSpPr>
          <p:nvPr>
            <p:ph type="sldNum" sz="quarter" idx="12"/>
          </p:nvPr>
        </p:nvSpPr>
        <p:spPr/>
        <p:txBody>
          <a:bodyPr/>
          <a:lstStyle/>
          <a:p>
            <a:fld id="{7CD34149-6CC1-4264-B508-0F09D1030AEF}" type="slidenum">
              <a:rPr lang="en-US" smtClean="0"/>
              <a:t>‹#›</a:t>
            </a:fld>
            <a:endParaRPr lang="en-US"/>
          </a:p>
        </p:txBody>
      </p:sp>
    </p:spTree>
    <p:extLst>
      <p:ext uri="{BB962C8B-B14F-4D97-AF65-F5344CB8AC3E}">
        <p14:creationId xmlns:p14="http://schemas.microsoft.com/office/powerpoint/2010/main" val="11298426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A63717-D80F-C57D-466F-2B04369A92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03FE588-BF58-A4EF-5C74-E3F56086B21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AFFCA93-531B-6281-823F-FC6A29EFA8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31F083-CE95-3969-11E8-43F77DC7D13A}"/>
              </a:ext>
            </a:extLst>
          </p:cNvPr>
          <p:cNvSpPr>
            <a:spLocks noGrp="1"/>
          </p:cNvSpPr>
          <p:nvPr>
            <p:ph type="dt" sz="half" idx="10"/>
          </p:nvPr>
        </p:nvSpPr>
        <p:spPr/>
        <p:txBody>
          <a:bodyPr/>
          <a:lstStyle/>
          <a:p>
            <a:fld id="{AC000956-78E2-43EE-BDE6-2D878E4F2517}" type="datetimeFigureOut">
              <a:rPr lang="en-US" smtClean="0"/>
              <a:t>5/13/2026</a:t>
            </a:fld>
            <a:endParaRPr lang="en-US"/>
          </a:p>
        </p:txBody>
      </p:sp>
      <p:sp>
        <p:nvSpPr>
          <p:cNvPr id="6" name="Footer Placeholder 5">
            <a:extLst>
              <a:ext uri="{FF2B5EF4-FFF2-40B4-BE49-F238E27FC236}">
                <a16:creationId xmlns:a16="http://schemas.microsoft.com/office/drawing/2014/main" id="{C5D3587F-E674-C5A3-C4E2-30DB2AC39C7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B709E69-EDFC-29E2-25EE-9E6EE5C45D09}"/>
              </a:ext>
            </a:extLst>
          </p:cNvPr>
          <p:cNvSpPr>
            <a:spLocks noGrp="1"/>
          </p:cNvSpPr>
          <p:nvPr>
            <p:ph type="sldNum" sz="quarter" idx="12"/>
          </p:nvPr>
        </p:nvSpPr>
        <p:spPr/>
        <p:txBody>
          <a:bodyPr/>
          <a:lstStyle/>
          <a:p>
            <a:fld id="{7CD34149-6CC1-4264-B508-0F09D1030AEF}" type="slidenum">
              <a:rPr lang="en-US" smtClean="0"/>
              <a:t>‹#›</a:t>
            </a:fld>
            <a:endParaRPr lang="en-US"/>
          </a:p>
        </p:txBody>
      </p:sp>
    </p:spTree>
    <p:extLst>
      <p:ext uri="{BB962C8B-B14F-4D97-AF65-F5344CB8AC3E}">
        <p14:creationId xmlns:p14="http://schemas.microsoft.com/office/powerpoint/2010/main" val="1176053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02FCD-5D1F-BEDE-5582-9265F7FB97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B62EFB1-2E87-7A6F-7066-41E1090981F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E2465C-A2CC-01B9-BEE3-6E9986F1386A}"/>
              </a:ext>
            </a:extLst>
          </p:cNvPr>
          <p:cNvSpPr>
            <a:spLocks noGrp="1"/>
          </p:cNvSpPr>
          <p:nvPr>
            <p:ph type="dt" sz="half" idx="10"/>
          </p:nvPr>
        </p:nvSpPr>
        <p:spPr/>
        <p:txBody>
          <a:bodyPr/>
          <a:lstStyle/>
          <a:p>
            <a:fld id="{19AE3A6E-7D78-4E88-890D-C628C56CBA86}" type="datetimeFigureOut">
              <a:rPr lang="en-US" smtClean="0"/>
              <a:t>5/13/2026</a:t>
            </a:fld>
            <a:endParaRPr lang="en-US"/>
          </a:p>
        </p:txBody>
      </p:sp>
      <p:sp>
        <p:nvSpPr>
          <p:cNvPr id="5" name="Footer Placeholder 4">
            <a:extLst>
              <a:ext uri="{FF2B5EF4-FFF2-40B4-BE49-F238E27FC236}">
                <a16:creationId xmlns:a16="http://schemas.microsoft.com/office/drawing/2014/main" id="{3F47B4DC-25FF-13D5-2EF0-24C6D5B338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34EC6E-95D9-7330-0608-895942DCA57F}"/>
              </a:ext>
            </a:extLst>
          </p:cNvPr>
          <p:cNvSpPr>
            <a:spLocks noGrp="1"/>
          </p:cNvSpPr>
          <p:nvPr>
            <p:ph type="sldNum" sz="quarter" idx="12"/>
          </p:nvPr>
        </p:nvSpPr>
        <p:spPr/>
        <p:txBody>
          <a:bodyPr/>
          <a:lstStyle/>
          <a:p>
            <a:fld id="{5DD27056-CF9D-47D5-AA95-E4C9C1F41691}" type="slidenum">
              <a:rPr lang="en-US" smtClean="0"/>
              <a:t>‹#›</a:t>
            </a:fld>
            <a:endParaRPr lang="en-US"/>
          </a:p>
        </p:txBody>
      </p:sp>
    </p:spTree>
    <p:extLst>
      <p:ext uri="{BB962C8B-B14F-4D97-AF65-F5344CB8AC3E}">
        <p14:creationId xmlns:p14="http://schemas.microsoft.com/office/powerpoint/2010/main" val="341759430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C6F0A9-07C2-E513-0496-00D54B0A0C8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6F45E4A-F2CA-2803-8A7D-35D756FC41A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DFFF4E7-965B-5A81-8895-B278C2C29C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56EFED4-A2E6-C2A0-156D-9361D26E5446}"/>
              </a:ext>
            </a:extLst>
          </p:cNvPr>
          <p:cNvSpPr>
            <a:spLocks noGrp="1"/>
          </p:cNvSpPr>
          <p:nvPr>
            <p:ph type="dt" sz="half" idx="10"/>
          </p:nvPr>
        </p:nvSpPr>
        <p:spPr/>
        <p:txBody>
          <a:bodyPr/>
          <a:lstStyle/>
          <a:p>
            <a:fld id="{AC000956-78E2-43EE-BDE6-2D878E4F2517}" type="datetimeFigureOut">
              <a:rPr lang="en-US" smtClean="0"/>
              <a:t>5/13/2026</a:t>
            </a:fld>
            <a:endParaRPr lang="en-US"/>
          </a:p>
        </p:txBody>
      </p:sp>
      <p:sp>
        <p:nvSpPr>
          <p:cNvPr id="6" name="Footer Placeholder 5">
            <a:extLst>
              <a:ext uri="{FF2B5EF4-FFF2-40B4-BE49-F238E27FC236}">
                <a16:creationId xmlns:a16="http://schemas.microsoft.com/office/drawing/2014/main" id="{B6FD1F6C-9F6D-29FD-1B0E-BACEF2A4EFC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B7E38CA-035B-5D2E-8AF5-9CD5BE0C7B34}"/>
              </a:ext>
            </a:extLst>
          </p:cNvPr>
          <p:cNvSpPr>
            <a:spLocks noGrp="1"/>
          </p:cNvSpPr>
          <p:nvPr>
            <p:ph type="sldNum" sz="quarter" idx="12"/>
          </p:nvPr>
        </p:nvSpPr>
        <p:spPr/>
        <p:txBody>
          <a:bodyPr/>
          <a:lstStyle/>
          <a:p>
            <a:fld id="{7CD34149-6CC1-4264-B508-0F09D1030AEF}" type="slidenum">
              <a:rPr lang="en-US" smtClean="0"/>
              <a:t>‹#›</a:t>
            </a:fld>
            <a:endParaRPr lang="en-US"/>
          </a:p>
        </p:txBody>
      </p:sp>
    </p:spTree>
    <p:extLst>
      <p:ext uri="{BB962C8B-B14F-4D97-AF65-F5344CB8AC3E}">
        <p14:creationId xmlns:p14="http://schemas.microsoft.com/office/powerpoint/2010/main" val="323268706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760B88-C094-AA0D-D575-459E6A58452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C41E8D5-A087-9E52-4BDE-09169BA87F6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9AC686-0157-204E-BC7D-4E22ECDE8FB3}"/>
              </a:ext>
            </a:extLst>
          </p:cNvPr>
          <p:cNvSpPr>
            <a:spLocks noGrp="1"/>
          </p:cNvSpPr>
          <p:nvPr>
            <p:ph type="dt" sz="half" idx="10"/>
          </p:nvPr>
        </p:nvSpPr>
        <p:spPr/>
        <p:txBody>
          <a:bodyPr/>
          <a:lstStyle/>
          <a:p>
            <a:fld id="{AC000956-78E2-43EE-BDE6-2D878E4F2517}" type="datetimeFigureOut">
              <a:rPr lang="en-US" smtClean="0"/>
              <a:t>5/13/2026</a:t>
            </a:fld>
            <a:endParaRPr lang="en-US"/>
          </a:p>
        </p:txBody>
      </p:sp>
      <p:sp>
        <p:nvSpPr>
          <p:cNvPr id="5" name="Footer Placeholder 4">
            <a:extLst>
              <a:ext uri="{FF2B5EF4-FFF2-40B4-BE49-F238E27FC236}">
                <a16:creationId xmlns:a16="http://schemas.microsoft.com/office/drawing/2014/main" id="{9E35ADF2-08AE-226C-B159-E6A321E7AA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91049E-BCA1-7AEA-A3FA-27A03EC609D4}"/>
              </a:ext>
            </a:extLst>
          </p:cNvPr>
          <p:cNvSpPr>
            <a:spLocks noGrp="1"/>
          </p:cNvSpPr>
          <p:nvPr>
            <p:ph type="sldNum" sz="quarter" idx="12"/>
          </p:nvPr>
        </p:nvSpPr>
        <p:spPr/>
        <p:txBody>
          <a:bodyPr/>
          <a:lstStyle/>
          <a:p>
            <a:fld id="{7CD34149-6CC1-4264-B508-0F09D1030AEF}" type="slidenum">
              <a:rPr lang="en-US" smtClean="0"/>
              <a:t>‹#›</a:t>
            </a:fld>
            <a:endParaRPr lang="en-US"/>
          </a:p>
        </p:txBody>
      </p:sp>
    </p:spTree>
    <p:extLst>
      <p:ext uri="{BB962C8B-B14F-4D97-AF65-F5344CB8AC3E}">
        <p14:creationId xmlns:p14="http://schemas.microsoft.com/office/powerpoint/2010/main" val="130737675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77FD64-7B2C-C158-C898-B7EF0A4A85A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4AB7814-9562-B444-DC49-A314210340A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AF1655-2E93-AE59-EC9F-8C92479085D6}"/>
              </a:ext>
            </a:extLst>
          </p:cNvPr>
          <p:cNvSpPr>
            <a:spLocks noGrp="1"/>
          </p:cNvSpPr>
          <p:nvPr>
            <p:ph type="dt" sz="half" idx="10"/>
          </p:nvPr>
        </p:nvSpPr>
        <p:spPr/>
        <p:txBody>
          <a:bodyPr/>
          <a:lstStyle/>
          <a:p>
            <a:fld id="{AC000956-78E2-43EE-BDE6-2D878E4F2517}" type="datetimeFigureOut">
              <a:rPr lang="en-US" smtClean="0"/>
              <a:t>5/13/2026</a:t>
            </a:fld>
            <a:endParaRPr lang="en-US"/>
          </a:p>
        </p:txBody>
      </p:sp>
      <p:sp>
        <p:nvSpPr>
          <p:cNvPr id="5" name="Footer Placeholder 4">
            <a:extLst>
              <a:ext uri="{FF2B5EF4-FFF2-40B4-BE49-F238E27FC236}">
                <a16:creationId xmlns:a16="http://schemas.microsoft.com/office/drawing/2014/main" id="{2B29BEC7-5400-CF1A-D235-3BB45F1F9F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BAE98F-7685-260B-590E-44F20DBDDA7B}"/>
              </a:ext>
            </a:extLst>
          </p:cNvPr>
          <p:cNvSpPr>
            <a:spLocks noGrp="1"/>
          </p:cNvSpPr>
          <p:nvPr>
            <p:ph type="sldNum" sz="quarter" idx="12"/>
          </p:nvPr>
        </p:nvSpPr>
        <p:spPr/>
        <p:txBody>
          <a:bodyPr/>
          <a:lstStyle/>
          <a:p>
            <a:fld id="{7CD34149-6CC1-4264-B508-0F09D1030AEF}" type="slidenum">
              <a:rPr lang="en-US" smtClean="0"/>
              <a:t>‹#›</a:t>
            </a:fld>
            <a:endParaRPr lang="en-US"/>
          </a:p>
        </p:txBody>
      </p:sp>
    </p:spTree>
    <p:extLst>
      <p:ext uri="{BB962C8B-B14F-4D97-AF65-F5344CB8AC3E}">
        <p14:creationId xmlns:p14="http://schemas.microsoft.com/office/powerpoint/2010/main" val="2424767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E7C3E3-DCFD-C0DB-A0A2-407C5E12807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1557F0B-A6CA-506D-D235-A552ED40D33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F3D4A13-A74C-60EB-E98C-2F39D3B3E6B3}"/>
              </a:ext>
            </a:extLst>
          </p:cNvPr>
          <p:cNvSpPr>
            <a:spLocks noGrp="1"/>
          </p:cNvSpPr>
          <p:nvPr>
            <p:ph type="dt" sz="half" idx="10"/>
          </p:nvPr>
        </p:nvSpPr>
        <p:spPr/>
        <p:txBody>
          <a:bodyPr/>
          <a:lstStyle/>
          <a:p>
            <a:fld id="{19AE3A6E-7D78-4E88-890D-C628C56CBA86}" type="datetimeFigureOut">
              <a:rPr lang="en-US" smtClean="0"/>
              <a:t>5/13/2026</a:t>
            </a:fld>
            <a:endParaRPr lang="en-US"/>
          </a:p>
        </p:txBody>
      </p:sp>
      <p:sp>
        <p:nvSpPr>
          <p:cNvPr id="5" name="Footer Placeholder 4">
            <a:extLst>
              <a:ext uri="{FF2B5EF4-FFF2-40B4-BE49-F238E27FC236}">
                <a16:creationId xmlns:a16="http://schemas.microsoft.com/office/drawing/2014/main" id="{F640CBE4-9602-9B3B-E87D-3F8AAFC937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FF226A-E363-CFD4-20B7-D84E2B73FE5B}"/>
              </a:ext>
            </a:extLst>
          </p:cNvPr>
          <p:cNvSpPr>
            <a:spLocks noGrp="1"/>
          </p:cNvSpPr>
          <p:nvPr>
            <p:ph type="sldNum" sz="quarter" idx="12"/>
          </p:nvPr>
        </p:nvSpPr>
        <p:spPr/>
        <p:txBody>
          <a:bodyPr/>
          <a:lstStyle/>
          <a:p>
            <a:fld id="{5DD27056-CF9D-47D5-AA95-E4C9C1F41691}" type="slidenum">
              <a:rPr lang="en-US" smtClean="0"/>
              <a:t>‹#›</a:t>
            </a:fld>
            <a:endParaRPr lang="en-US"/>
          </a:p>
        </p:txBody>
      </p:sp>
    </p:spTree>
    <p:extLst>
      <p:ext uri="{BB962C8B-B14F-4D97-AF65-F5344CB8AC3E}">
        <p14:creationId xmlns:p14="http://schemas.microsoft.com/office/powerpoint/2010/main" val="3708536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DBA33-0F79-7CA4-DEBF-34BE9716AC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FF9B149-B806-79F0-EF85-36DABF9A6FF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C9C9D4E-0E1A-2118-D606-E225AB66AEF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BF579FC-3C9F-6A28-4CB0-2D1646E8C9D3}"/>
              </a:ext>
            </a:extLst>
          </p:cNvPr>
          <p:cNvSpPr>
            <a:spLocks noGrp="1"/>
          </p:cNvSpPr>
          <p:nvPr>
            <p:ph type="dt" sz="half" idx="10"/>
          </p:nvPr>
        </p:nvSpPr>
        <p:spPr/>
        <p:txBody>
          <a:bodyPr/>
          <a:lstStyle/>
          <a:p>
            <a:fld id="{19AE3A6E-7D78-4E88-890D-C628C56CBA86}" type="datetimeFigureOut">
              <a:rPr lang="en-US" smtClean="0"/>
              <a:t>5/13/2026</a:t>
            </a:fld>
            <a:endParaRPr lang="en-US"/>
          </a:p>
        </p:txBody>
      </p:sp>
      <p:sp>
        <p:nvSpPr>
          <p:cNvPr id="6" name="Footer Placeholder 5">
            <a:extLst>
              <a:ext uri="{FF2B5EF4-FFF2-40B4-BE49-F238E27FC236}">
                <a16:creationId xmlns:a16="http://schemas.microsoft.com/office/drawing/2014/main" id="{BC2185E8-2E84-7D72-8BD3-631E23B1595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2313286-52EA-10EC-BE8F-E3BA92465674}"/>
              </a:ext>
            </a:extLst>
          </p:cNvPr>
          <p:cNvSpPr>
            <a:spLocks noGrp="1"/>
          </p:cNvSpPr>
          <p:nvPr>
            <p:ph type="sldNum" sz="quarter" idx="12"/>
          </p:nvPr>
        </p:nvSpPr>
        <p:spPr/>
        <p:txBody>
          <a:bodyPr/>
          <a:lstStyle/>
          <a:p>
            <a:fld id="{5DD27056-CF9D-47D5-AA95-E4C9C1F41691}" type="slidenum">
              <a:rPr lang="en-US" smtClean="0"/>
              <a:t>‹#›</a:t>
            </a:fld>
            <a:endParaRPr lang="en-US"/>
          </a:p>
        </p:txBody>
      </p:sp>
    </p:spTree>
    <p:extLst>
      <p:ext uri="{BB962C8B-B14F-4D97-AF65-F5344CB8AC3E}">
        <p14:creationId xmlns:p14="http://schemas.microsoft.com/office/powerpoint/2010/main" val="38154970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A1E2B5-3F05-DEFD-FD6B-746E4C618A1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4BC354E-CC76-F83E-8A0E-23B7092745C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400B3DF-6AFD-8B14-F2EE-B1A2E2019BB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1CDA2FE-99D2-C6FA-621F-C38AE5EAEAD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FD13892-EAA6-522B-9F36-6D1F8296707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138DF02-E38A-301C-60CB-825CD3091046}"/>
              </a:ext>
            </a:extLst>
          </p:cNvPr>
          <p:cNvSpPr>
            <a:spLocks noGrp="1"/>
          </p:cNvSpPr>
          <p:nvPr>
            <p:ph type="dt" sz="half" idx="10"/>
          </p:nvPr>
        </p:nvSpPr>
        <p:spPr/>
        <p:txBody>
          <a:bodyPr/>
          <a:lstStyle/>
          <a:p>
            <a:fld id="{19AE3A6E-7D78-4E88-890D-C628C56CBA86}" type="datetimeFigureOut">
              <a:rPr lang="en-US" smtClean="0"/>
              <a:t>5/13/2026</a:t>
            </a:fld>
            <a:endParaRPr lang="en-US"/>
          </a:p>
        </p:txBody>
      </p:sp>
      <p:sp>
        <p:nvSpPr>
          <p:cNvPr id="8" name="Footer Placeholder 7">
            <a:extLst>
              <a:ext uri="{FF2B5EF4-FFF2-40B4-BE49-F238E27FC236}">
                <a16:creationId xmlns:a16="http://schemas.microsoft.com/office/drawing/2014/main" id="{CDA9E6D4-FFE5-FE90-8D97-FD01994E753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BB2D74F-EEAC-167F-FC1F-496F1C98CA5E}"/>
              </a:ext>
            </a:extLst>
          </p:cNvPr>
          <p:cNvSpPr>
            <a:spLocks noGrp="1"/>
          </p:cNvSpPr>
          <p:nvPr>
            <p:ph type="sldNum" sz="quarter" idx="12"/>
          </p:nvPr>
        </p:nvSpPr>
        <p:spPr/>
        <p:txBody>
          <a:bodyPr/>
          <a:lstStyle/>
          <a:p>
            <a:fld id="{5DD27056-CF9D-47D5-AA95-E4C9C1F41691}" type="slidenum">
              <a:rPr lang="en-US" smtClean="0"/>
              <a:t>‹#›</a:t>
            </a:fld>
            <a:endParaRPr lang="en-US"/>
          </a:p>
        </p:txBody>
      </p:sp>
    </p:spTree>
    <p:extLst>
      <p:ext uri="{BB962C8B-B14F-4D97-AF65-F5344CB8AC3E}">
        <p14:creationId xmlns:p14="http://schemas.microsoft.com/office/powerpoint/2010/main" val="33548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F3ACF-27D7-FC75-BD31-D92413D1AFF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26719FB-DE20-6DE7-F64E-B929F3679C48}"/>
              </a:ext>
            </a:extLst>
          </p:cNvPr>
          <p:cNvSpPr>
            <a:spLocks noGrp="1"/>
          </p:cNvSpPr>
          <p:nvPr>
            <p:ph type="dt" sz="half" idx="10"/>
          </p:nvPr>
        </p:nvSpPr>
        <p:spPr/>
        <p:txBody>
          <a:bodyPr/>
          <a:lstStyle/>
          <a:p>
            <a:fld id="{19AE3A6E-7D78-4E88-890D-C628C56CBA86}" type="datetimeFigureOut">
              <a:rPr lang="en-US" smtClean="0"/>
              <a:t>5/13/2026</a:t>
            </a:fld>
            <a:endParaRPr lang="en-US"/>
          </a:p>
        </p:txBody>
      </p:sp>
      <p:sp>
        <p:nvSpPr>
          <p:cNvPr id="4" name="Footer Placeholder 3">
            <a:extLst>
              <a:ext uri="{FF2B5EF4-FFF2-40B4-BE49-F238E27FC236}">
                <a16:creationId xmlns:a16="http://schemas.microsoft.com/office/drawing/2014/main" id="{ED702C20-E5DA-EE16-DE5C-908D6750CFB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9964637-4AB4-18A0-B64D-155848F520CC}"/>
              </a:ext>
            </a:extLst>
          </p:cNvPr>
          <p:cNvSpPr>
            <a:spLocks noGrp="1"/>
          </p:cNvSpPr>
          <p:nvPr>
            <p:ph type="sldNum" sz="quarter" idx="12"/>
          </p:nvPr>
        </p:nvSpPr>
        <p:spPr/>
        <p:txBody>
          <a:bodyPr/>
          <a:lstStyle/>
          <a:p>
            <a:fld id="{5DD27056-CF9D-47D5-AA95-E4C9C1F41691}" type="slidenum">
              <a:rPr lang="en-US" smtClean="0"/>
              <a:t>‹#›</a:t>
            </a:fld>
            <a:endParaRPr lang="en-US"/>
          </a:p>
        </p:txBody>
      </p:sp>
    </p:spTree>
    <p:extLst>
      <p:ext uri="{BB962C8B-B14F-4D97-AF65-F5344CB8AC3E}">
        <p14:creationId xmlns:p14="http://schemas.microsoft.com/office/powerpoint/2010/main" val="19966798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83D1ABC-1ADB-4FB8-BD7D-7A65E667102D}"/>
              </a:ext>
            </a:extLst>
          </p:cNvPr>
          <p:cNvSpPr>
            <a:spLocks noGrp="1"/>
          </p:cNvSpPr>
          <p:nvPr>
            <p:ph type="dt" sz="half" idx="10"/>
          </p:nvPr>
        </p:nvSpPr>
        <p:spPr/>
        <p:txBody>
          <a:bodyPr/>
          <a:lstStyle/>
          <a:p>
            <a:fld id="{19AE3A6E-7D78-4E88-890D-C628C56CBA86}" type="datetimeFigureOut">
              <a:rPr lang="en-US" smtClean="0"/>
              <a:t>5/13/2026</a:t>
            </a:fld>
            <a:endParaRPr lang="en-US"/>
          </a:p>
        </p:txBody>
      </p:sp>
      <p:sp>
        <p:nvSpPr>
          <p:cNvPr id="3" name="Footer Placeholder 2">
            <a:extLst>
              <a:ext uri="{FF2B5EF4-FFF2-40B4-BE49-F238E27FC236}">
                <a16:creationId xmlns:a16="http://schemas.microsoft.com/office/drawing/2014/main" id="{C3D96A7F-BBE7-1804-F245-25D3625FAF7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A8671CB-0E92-0D3E-9907-628F12F2ECAC}"/>
              </a:ext>
            </a:extLst>
          </p:cNvPr>
          <p:cNvSpPr>
            <a:spLocks noGrp="1"/>
          </p:cNvSpPr>
          <p:nvPr>
            <p:ph type="sldNum" sz="quarter" idx="12"/>
          </p:nvPr>
        </p:nvSpPr>
        <p:spPr/>
        <p:txBody>
          <a:bodyPr/>
          <a:lstStyle/>
          <a:p>
            <a:fld id="{5DD27056-CF9D-47D5-AA95-E4C9C1F41691}" type="slidenum">
              <a:rPr lang="en-US" smtClean="0"/>
              <a:t>‹#›</a:t>
            </a:fld>
            <a:endParaRPr lang="en-US"/>
          </a:p>
        </p:txBody>
      </p:sp>
    </p:spTree>
    <p:extLst>
      <p:ext uri="{BB962C8B-B14F-4D97-AF65-F5344CB8AC3E}">
        <p14:creationId xmlns:p14="http://schemas.microsoft.com/office/powerpoint/2010/main" val="1762131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445603-EDF1-6D85-2334-8BEBE3B8D85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B875786-1DF8-024D-9DF4-76E0CFD331D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919AA64-366E-7F3C-BB13-9EBFEC8FBF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CF85AC-4533-54C9-C5D0-FD5E94EC8271}"/>
              </a:ext>
            </a:extLst>
          </p:cNvPr>
          <p:cNvSpPr>
            <a:spLocks noGrp="1"/>
          </p:cNvSpPr>
          <p:nvPr>
            <p:ph type="dt" sz="half" idx="10"/>
          </p:nvPr>
        </p:nvSpPr>
        <p:spPr/>
        <p:txBody>
          <a:bodyPr/>
          <a:lstStyle/>
          <a:p>
            <a:fld id="{19AE3A6E-7D78-4E88-890D-C628C56CBA86}" type="datetimeFigureOut">
              <a:rPr lang="en-US" smtClean="0"/>
              <a:t>5/13/2026</a:t>
            </a:fld>
            <a:endParaRPr lang="en-US"/>
          </a:p>
        </p:txBody>
      </p:sp>
      <p:sp>
        <p:nvSpPr>
          <p:cNvPr id="6" name="Footer Placeholder 5">
            <a:extLst>
              <a:ext uri="{FF2B5EF4-FFF2-40B4-BE49-F238E27FC236}">
                <a16:creationId xmlns:a16="http://schemas.microsoft.com/office/drawing/2014/main" id="{EFB1103F-6FAB-8CF4-3A92-ABB7FCB21D3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CF8D079-242B-BD4F-2196-F593A630CC89}"/>
              </a:ext>
            </a:extLst>
          </p:cNvPr>
          <p:cNvSpPr>
            <a:spLocks noGrp="1"/>
          </p:cNvSpPr>
          <p:nvPr>
            <p:ph type="sldNum" sz="quarter" idx="12"/>
          </p:nvPr>
        </p:nvSpPr>
        <p:spPr/>
        <p:txBody>
          <a:bodyPr/>
          <a:lstStyle/>
          <a:p>
            <a:fld id="{5DD27056-CF9D-47D5-AA95-E4C9C1F41691}" type="slidenum">
              <a:rPr lang="en-US" smtClean="0"/>
              <a:t>‹#›</a:t>
            </a:fld>
            <a:endParaRPr lang="en-US"/>
          </a:p>
        </p:txBody>
      </p:sp>
    </p:spTree>
    <p:extLst>
      <p:ext uri="{BB962C8B-B14F-4D97-AF65-F5344CB8AC3E}">
        <p14:creationId xmlns:p14="http://schemas.microsoft.com/office/powerpoint/2010/main" val="15255050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BE5D3A-B33C-9B71-E346-2F81802E137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6CF3B77-9832-0F19-43FD-2D2FBA5AEE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61D6B09-20CE-E346-931F-2DA939BA8C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4620B68-6FDE-AB4F-93E8-B6BD79456A75}"/>
              </a:ext>
            </a:extLst>
          </p:cNvPr>
          <p:cNvSpPr>
            <a:spLocks noGrp="1"/>
          </p:cNvSpPr>
          <p:nvPr>
            <p:ph type="dt" sz="half" idx="10"/>
          </p:nvPr>
        </p:nvSpPr>
        <p:spPr/>
        <p:txBody>
          <a:bodyPr/>
          <a:lstStyle/>
          <a:p>
            <a:fld id="{19AE3A6E-7D78-4E88-890D-C628C56CBA86}" type="datetimeFigureOut">
              <a:rPr lang="en-US" smtClean="0"/>
              <a:t>5/13/2026</a:t>
            </a:fld>
            <a:endParaRPr lang="en-US"/>
          </a:p>
        </p:txBody>
      </p:sp>
      <p:sp>
        <p:nvSpPr>
          <p:cNvPr id="6" name="Footer Placeholder 5">
            <a:extLst>
              <a:ext uri="{FF2B5EF4-FFF2-40B4-BE49-F238E27FC236}">
                <a16:creationId xmlns:a16="http://schemas.microsoft.com/office/drawing/2014/main" id="{BCF49F48-418C-8F52-E8D0-9E7C5CCA387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59C87F-A8A6-72DE-19CA-6F8D834374E8}"/>
              </a:ext>
            </a:extLst>
          </p:cNvPr>
          <p:cNvSpPr>
            <a:spLocks noGrp="1"/>
          </p:cNvSpPr>
          <p:nvPr>
            <p:ph type="sldNum" sz="quarter" idx="12"/>
          </p:nvPr>
        </p:nvSpPr>
        <p:spPr/>
        <p:txBody>
          <a:bodyPr/>
          <a:lstStyle/>
          <a:p>
            <a:fld id="{5DD27056-CF9D-47D5-AA95-E4C9C1F41691}" type="slidenum">
              <a:rPr lang="en-US" smtClean="0"/>
              <a:t>‹#›</a:t>
            </a:fld>
            <a:endParaRPr lang="en-US"/>
          </a:p>
        </p:txBody>
      </p:sp>
    </p:spTree>
    <p:extLst>
      <p:ext uri="{BB962C8B-B14F-4D97-AF65-F5344CB8AC3E}">
        <p14:creationId xmlns:p14="http://schemas.microsoft.com/office/powerpoint/2010/main" val="20240311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83916DF-8080-23A0-F4AD-CF35D6C804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5B389CE-574D-7935-B83B-ADC48D39543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1B45B4-98B0-38BD-CF73-C1CC84778A7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9AE3A6E-7D78-4E88-890D-C628C56CBA86}" type="datetimeFigureOut">
              <a:rPr lang="en-US" smtClean="0"/>
              <a:t>5/13/2026</a:t>
            </a:fld>
            <a:endParaRPr lang="en-US"/>
          </a:p>
        </p:txBody>
      </p:sp>
      <p:sp>
        <p:nvSpPr>
          <p:cNvPr id="5" name="Footer Placeholder 4">
            <a:extLst>
              <a:ext uri="{FF2B5EF4-FFF2-40B4-BE49-F238E27FC236}">
                <a16:creationId xmlns:a16="http://schemas.microsoft.com/office/drawing/2014/main" id="{46BBBD09-5FF6-F30A-F26E-28EEEE37973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D839AE5-F4B9-7FFC-E501-4402DFFAE04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DD27056-CF9D-47D5-AA95-E4C9C1F41691}" type="slidenum">
              <a:rPr lang="en-US" smtClean="0"/>
              <a:t>‹#›</a:t>
            </a:fld>
            <a:endParaRPr lang="en-US"/>
          </a:p>
        </p:txBody>
      </p:sp>
    </p:spTree>
    <p:extLst>
      <p:ext uri="{BB962C8B-B14F-4D97-AF65-F5344CB8AC3E}">
        <p14:creationId xmlns:p14="http://schemas.microsoft.com/office/powerpoint/2010/main" val="40375612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063F20-097F-3551-7A4D-DC3211BE8E3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D0102DA-2AC4-D7E9-3786-186F37FE2D1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01B014-D6A3-E49B-4BFA-B5CEC0C81E5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C000956-78E2-43EE-BDE6-2D878E4F2517}" type="datetimeFigureOut">
              <a:rPr lang="en-US" smtClean="0"/>
              <a:t>5/13/2026</a:t>
            </a:fld>
            <a:endParaRPr lang="en-US"/>
          </a:p>
        </p:txBody>
      </p:sp>
      <p:sp>
        <p:nvSpPr>
          <p:cNvPr id="5" name="Footer Placeholder 4">
            <a:extLst>
              <a:ext uri="{FF2B5EF4-FFF2-40B4-BE49-F238E27FC236}">
                <a16:creationId xmlns:a16="http://schemas.microsoft.com/office/drawing/2014/main" id="{FED339D7-1578-5AFF-20CB-E0495800B02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B5351BA-B6B5-12A5-6CFE-23DAFBF0E88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CD34149-6CC1-4264-B508-0F09D1030AEF}" type="slidenum">
              <a:rPr lang="en-US" smtClean="0"/>
              <a:t>‹#›</a:t>
            </a:fld>
            <a:endParaRPr lang="en-US"/>
          </a:p>
        </p:txBody>
      </p:sp>
    </p:spTree>
    <p:extLst>
      <p:ext uri="{BB962C8B-B14F-4D97-AF65-F5344CB8AC3E}">
        <p14:creationId xmlns:p14="http://schemas.microsoft.com/office/powerpoint/2010/main" val="28065105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iga.in.gov/pdf-documents/124/2026/senate/bills/SB0005/SB0005.04.ENRH.pdf" TargetMode="External"/><Relationship Id="rId7" Type="http://schemas.openxmlformats.org/officeDocument/2006/relationships/hyperlink" Target="https://iga.in.gov/pdf-documents/124/2026/senate/bills/SB0185/SB0185.06.ENRH.pdf" TargetMode="External"/><Relationship Id="rId2" Type="http://schemas.openxmlformats.org/officeDocument/2006/relationships/hyperlink" Target="https://iga.in.gov/pdf-documents/124/2026/house/bills/HB1052/HB1052.06.ENRS.pdf" TargetMode="External"/><Relationship Id="rId1" Type="http://schemas.openxmlformats.org/officeDocument/2006/relationships/slideLayout" Target="../slideLayouts/slideLayout13.xml"/><Relationship Id="rId6" Type="http://schemas.openxmlformats.org/officeDocument/2006/relationships/hyperlink" Target="https://iga.in.gov/pdf-documents/124/2026/senate/bills/SB0144/SB0144.06.ENRH.pdf" TargetMode="External"/><Relationship Id="rId5" Type="http://schemas.openxmlformats.org/officeDocument/2006/relationships/hyperlink" Target="https://iga.in.gov/pdf-documents/124/2026/senate/bills/SB0089/SB0089.05.ENRH.pdf" TargetMode="External"/><Relationship Id="rId4" Type="http://schemas.openxmlformats.org/officeDocument/2006/relationships/hyperlink" Target="https://iga.in.gov/pdf-documents/124/2026/senate/bills/SB0023/SB0023.04.ENRH.pdf" TargetMode="Externa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hyperlink" Target="mailto:AVargo@atc.IN.gov" TargetMode="External"/><Relationship Id="rId2" Type="http://schemas.openxmlformats.org/officeDocument/2006/relationships/hyperlink" Target="mailto:CSerak@atc.IN.gov" TargetMode="External"/><Relationship Id="rId1" Type="http://schemas.openxmlformats.org/officeDocument/2006/relationships/slideLayout" Target="../slideLayouts/slideLayout2.xml"/><Relationship Id="rId5" Type="http://schemas.openxmlformats.org/officeDocument/2006/relationships/hyperlink" Target="mailto:DWhitmire@atc.IN.gov" TargetMode="External"/><Relationship Id="rId4" Type="http://schemas.openxmlformats.org/officeDocument/2006/relationships/hyperlink" Target="mailto:MeBeaucaire@atc.IN.gov"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56A1E-2FA8-F7CF-07C0-EA9A160895E8}"/>
              </a:ext>
            </a:extLst>
          </p:cNvPr>
          <p:cNvSpPr>
            <a:spLocks noGrp="1"/>
          </p:cNvSpPr>
          <p:nvPr>
            <p:ph type="ctrTitle"/>
          </p:nvPr>
        </p:nvSpPr>
        <p:spPr>
          <a:xfrm>
            <a:off x="457201" y="567023"/>
            <a:ext cx="6459267" cy="752096"/>
          </a:xfrm>
        </p:spPr>
        <p:txBody>
          <a:bodyPr anchor="t">
            <a:normAutofit fontScale="90000"/>
          </a:bodyPr>
          <a:lstStyle/>
          <a:p>
            <a:pPr algn="l"/>
            <a:r>
              <a:rPr lang="en-US" sz="4800" b="1" dirty="0">
                <a:solidFill>
                  <a:srgbClr val="002060"/>
                </a:solidFill>
                <a:latin typeface="Aptos" panose="020B0004020202020204" pitchFamily="34" charset="0"/>
              </a:rPr>
              <a:t>2026 Legislative Update: Alcohol &amp; Tobacco</a:t>
            </a:r>
          </a:p>
        </p:txBody>
      </p:sp>
      <p:sp>
        <p:nvSpPr>
          <p:cNvPr id="3" name="Subtitle 2">
            <a:extLst>
              <a:ext uri="{FF2B5EF4-FFF2-40B4-BE49-F238E27FC236}">
                <a16:creationId xmlns:a16="http://schemas.microsoft.com/office/drawing/2014/main" id="{1C2E7CB8-B498-C05D-8978-E9B5F3BA377B}"/>
              </a:ext>
            </a:extLst>
          </p:cNvPr>
          <p:cNvSpPr>
            <a:spLocks noGrp="1"/>
          </p:cNvSpPr>
          <p:nvPr>
            <p:ph type="subTitle" idx="1"/>
          </p:nvPr>
        </p:nvSpPr>
        <p:spPr>
          <a:xfrm>
            <a:off x="282346" y="3975051"/>
            <a:ext cx="7774836" cy="2239160"/>
          </a:xfrm>
        </p:spPr>
        <p:txBody>
          <a:bodyPr anchor="ctr">
            <a:normAutofit/>
          </a:bodyPr>
          <a:lstStyle/>
          <a:p>
            <a:pPr algn="l">
              <a:lnSpc>
                <a:spcPct val="100000"/>
              </a:lnSpc>
              <a:spcBef>
                <a:spcPts val="600"/>
              </a:spcBef>
            </a:pPr>
            <a:r>
              <a:rPr lang="en-US" sz="2000" dirty="0">
                <a:solidFill>
                  <a:srgbClr val="002060"/>
                </a:solidFill>
                <a:latin typeface="Aptos" panose="020B0004020202020204" pitchFamily="34" charset="0"/>
              </a:rPr>
              <a:t>Chris Serak, Deputy Director &amp; Executive Secretary</a:t>
            </a:r>
          </a:p>
          <a:p>
            <a:pPr algn="l">
              <a:lnSpc>
                <a:spcPct val="100000"/>
              </a:lnSpc>
              <a:spcBef>
                <a:spcPts val="600"/>
              </a:spcBef>
            </a:pPr>
            <a:r>
              <a:rPr lang="en-US" sz="2000" dirty="0">
                <a:solidFill>
                  <a:srgbClr val="002060"/>
                </a:solidFill>
                <a:latin typeface="Aptos" panose="020B0004020202020204" pitchFamily="34" charset="0"/>
              </a:rPr>
              <a:t>Alex Vargo, ISEP Legal Officer</a:t>
            </a:r>
          </a:p>
          <a:p>
            <a:pPr algn="l">
              <a:lnSpc>
                <a:spcPct val="100000"/>
              </a:lnSpc>
              <a:spcBef>
                <a:spcPts val="600"/>
              </a:spcBef>
            </a:pPr>
            <a:r>
              <a:rPr lang="en-US" sz="2000" dirty="0">
                <a:solidFill>
                  <a:srgbClr val="002060"/>
                </a:solidFill>
                <a:latin typeface="Aptos" panose="020B0004020202020204" pitchFamily="34" charset="0"/>
              </a:rPr>
              <a:t>Melissa Beaucaire, General Counsel</a:t>
            </a:r>
          </a:p>
          <a:p>
            <a:pPr algn="l">
              <a:lnSpc>
                <a:spcPct val="100000"/>
              </a:lnSpc>
              <a:spcBef>
                <a:spcPts val="600"/>
              </a:spcBef>
            </a:pPr>
            <a:r>
              <a:rPr lang="en-US" sz="2000" dirty="0">
                <a:solidFill>
                  <a:srgbClr val="002060"/>
                </a:solidFill>
                <a:latin typeface="Aptos" panose="020B0004020202020204" pitchFamily="34" charset="0"/>
              </a:rPr>
              <a:t>Daphne Whitmire, Senior Attorney</a:t>
            </a:r>
          </a:p>
          <a:p>
            <a:pPr algn="l">
              <a:lnSpc>
                <a:spcPct val="100000"/>
              </a:lnSpc>
              <a:spcBef>
                <a:spcPts val="600"/>
              </a:spcBef>
            </a:pPr>
            <a:endParaRPr lang="en-US" sz="2000" dirty="0">
              <a:solidFill>
                <a:srgbClr val="002060"/>
              </a:solidFill>
              <a:latin typeface="Aptos" panose="020B0004020202020204" pitchFamily="34" charset="0"/>
            </a:endParaRPr>
          </a:p>
        </p:txBody>
      </p:sp>
      <p:pic>
        <p:nvPicPr>
          <p:cNvPr id="4" name="Picture 3">
            <a:extLst>
              <a:ext uri="{FF2B5EF4-FFF2-40B4-BE49-F238E27FC236}">
                <a16:creationId xmlns:a16="http://schemas.microsoft.com/office/drawing/2014/main" id="{DE63F31C-90AA-8B3E-6CE3-9B9F4E5AFBCF}"/>
              </a:ext>
            </a:extLst>
          </p:cNvPr>
          <p:cNvPicPr>
            <a:picLocks noChangeAspect="1"/>
          </p:cNvPicPr>
          <p:nvPr/>
        </p:nvPicPr>
        <p:blipFill rotWithShape="1">
          <a:blip r:embed="rId3"/>
          <a:srcRect t="1114" r="3" b="3"/>
          <a:stretch/>
        </p:blipFill>
        <p:spPr>
          <a:xfrm>
            <a:off x="6096000" y="1012536"/>
            <a:ext cx="4756162" cy="4756162"/>
          </a:xfrm>
          <a:custGeom>
            <a:avLst/>
            <a:gdLst/>
            <a:ahLst/>
            <a:cxnLst/>
            <a:rect l="l" t="t" r="r" b="b"/>
            <a:pathLst>
              <a:path w="5031136" h="5031136">
                <a:moveTo>
                  <a:pt x="2515568" y="0"/>
                </a:moveTo>
                <a:cubicBezTo>
                  <a:pt x="3904878" y="0"/>
                  <a:pt x="5031136" y="1126258"/>
                  <a:pt x="5031136" y="2515568"/>
                </a:cubicBezTo>
                <a:cubicBezTo>
                  <a:pt x="5031136" y="3904878"/>
                  <a:pt x="3904878" y="5031136"/>
                  <a:pt x="2515568" y="5031136"/>
                </a:cubicBezTo>
                <a:cubicBezTo>
                  <a:pt x="1126258" y="5031136"/>
                  <a:pt x="0" y="3904878"/>
                  <a:pt x="0" y="2515568"/>
                </a:cubicBezTo>
                <a:cubicBezTo>
                  <a:pt x="0" y="1126258"/>
                  <a:pt x="1126258" y="0"/>
                  <a:pt x="2515568" y="0"/>
                </a:cubicBezTo>
                <a:close/>
              </a:path>
            </a:pathLst>
          </a:custGeom>
        </p:spPr>
      </p:pic>
      <p:sp>
        <p:nvSpPr>
          <p:cNvPr id="5" name="TextBox 4">
            <a:extLst>
              <a:ext uri="{FF2B5EF4-FFF2-40B4-BE49-F238E27FC236}">
                <a16:creationId xmlns:a16="http://schemas.microsoft.com/office/drawing/2014/main" id="{463E2621-ABA6-D750-1835-844DC9639515}"/>
              </a:ext>
            </a:extLst>
          </p:cNvPr>
          <p:cNvSpPr txBox="1"/>
          <p:nvPr/>
        </p:nvSpPr>
        <p:spPr>
          <a:xfrm>
            <a:off x="282346" y="3198167"/>
            <a:ext cx="4876799"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2060"/>
                </a:solidFill>
                <a:effectLst/>
                <a:uLnTx/>
                <a:uFillTx/>
                <a:latin typeface="Aptos" panose="020B0004020202020204" pitchFamily="34" charset="0"/>
                <a:ea typeface="+mn-ea"/>
                <a:cs typeface="+mn-cs"/>
              </a:rPr>
              <a:t>May 13, 2026</a:t>
            </a:r>
          </a:p>
        </p:txBody>
      </p:sp>
    </p:spTree>
    <p:extLst>
      <p:ext uri="{BB962C8B-B14F-4D97-AF65-F5344CB8AC3E}">
        <p14:creationId xmlns:p14="http://schemas.microsoft.com/office/powerpoint/2010/main" val="8556103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2F480C3F-20D1-E94B-5B8A-8AE4E163991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20743B7-FD91-97B7-C4C4-B0664B8C3CD6}"/>
              </a:ext>
            </a:extLst>
          </p:cNvPr>
          <p:cNvSpPr>
            <a:spLocks noGrp="1"/>
          </p:cNvSpPr>
          <p:nvPr>
            <p:ph type="title"/>
          </p:nvPr>
        </p:nvSpPr>
        <p:spPr/>
        <p:txBody>
          <a:bodyPr/>
          <a:lstStyle/>
          <a:p>
            <a:r>
              <a:rPr lang="en-US" sz="4000" b="1" dirty="0">
                <a:solidFill>
                  <a:schemeClr val="bg2"/>
                </a:solidFill>
              </a:rPr>
              <a:t>HEA1052: New Penalties for TC Violations</a:t>
            </a:r>
            <a:endParaRPr lang="en-US" b="1" dirty="0">
              <a:solidFill>
                <a:schemeClr val="bg2"/>
              </a:solidFill>
            </a:endParaRPr>
          </a:p>
        </p:txBody>
      </p:sp>
      <p:sp>
        <p:nvSpPr>
          <p:cNvPr id="6" name="Content Placeholder 5">
            <a:extLst>
              <a:ext uri="{FF2B5EF4-FFF2-40B4-BE49-F238E27FC236}">
                <a16:creationId xmlns:a16="http://schemas.microsoft.com/office/drawing/2014/main" id="{67B79469-E316-267A-CE0B-6E8E1EEE33F9}"/>
              </a:ext>
            </a:extLst>
          </p:cNvPr>
          <p:cNvSpPr>
            <a:spLocks noGrp="1"/>
          </p:cNvSpPr>
          <p:nvPr>
            <p:ph idx="1"/>
          </p:nvPr>
        </p:nvSpPr>
        <p:spPr>
          <a:xfrm>
            <a:off x="472966" y="1502979"/>
            <a:ext cx="10880834" cy="4673984"/>
          </a:xfrm>
        </p:spPr>
        <p:txBody>
          <a:bodyPr>
            <a:normAutofit/>
          </a:bodyPr>
          <a:lstStyle/>
          <a:p>
            <a:r>
              <a:rPr lang="en-US" dirty="0">
                <a:solidFill>
                  <a:schemeClr val="bg2"/>
                </a:solidFill>
              </a:rPr>
              <a:t>Material misrepresentation of fact on TC application can result in revocation as well as suspension</a:t>
            </a:r>
          </a:p>
          <a:p>
            <a:endParaRPr lang="en-US" dirty="0">
              <a:solidFill>
                <a:schemeClr val="bg2"/>
              </a:solidFill>
            </a:endParaRPr>
          </a:p>
          <a:p>
            <a:r>
              <a:rPr lang="en-US" dirty="0">
                <a:solidFill>
                  <a:schemeClr val="bg2"/>
                </a:solidFill>
              </a:rPr>
              <a:t>Imposes automatic suspension for violation of employee ID requirement </a:t>
            </a:r>
          </a:p>
          <a:p>
            <a:pPr lvl="1"/>
            <a:r>
              <a:rPr lang="en-US" dirty="0">
                <a:solidFill>
                  <a:schemeClr val="bg2"/>
                </a:solidFill>
              </a:rPr>
              <a:t>Violation 3-5 in same twelve months = 5-day suspension</a:t>
            </a:r>
          </a:p>
          <a:p>
            <a:pPr lvl="1"/>
            <a:r>
              <a:rPr lang="en-US" dirty="0">
                <a:solidFill>
                  <a:schemeClr val="bg2"/>
                </a:solidFill>
              </a:rPr>
              <a:t>Violation 6 in twelve months = revocation</a:t>
            </a: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p:txBody>
      </p:sp>
    </p:spTree>
    <p:extLst>
      <p:ext uri="{BB962C8B-B14F-4D97-AF65-F5344CB8AC3E}">
        <p14:creationId xmlns:p14="http://schemas.microsoft.com/office/powerpoint/2010/main" val="15530357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3">
            <a:lumMod val="50000"/>
          </a:schemeClr>
        </a:solidFill>
        <a:effectLst/>
      </p:bgPr>
    </p:bg>
    <p:spTree>
      <p:nvGrpSpPr>
        <p:cNvPr id="1" name="">
          <a:extLst>
            <a:ext uri="{FF2B5EF4-FFF2-40B4-BE49-F238E27FC236}">
              <a16:creationId xmlns:a16="http://schemas.microsoft.com/office/drawing/2014/main" id="{7448DD23-1F59-59FE-F79B-24FF6D9025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5B689E-92C6-C139-D4F6-B90F0D269D85}"/>
              </a:ext>
            </a:extLst>
          </p:cNvPr>
          <p:cNvSpPr>
            <a:spLocks noGrp="1"/>
          </p:cNvSpPr>
          <p:nvPr>
            <p:ph type="ctrTitle"/>
          </p:nvPr>
        </p:nvSpPr>
        <p:spPr/>
        <p:txBody>
          <a:bodyPr>
            <a:normAutofit/>
          </a:bodyPr>
          <a:lstStyle/>
          <a:p>
            <a:r>
              <a:rPr lang="en-US" b="1" dirty="0">
                <a:solidFill>
                  <a:schemeClr val="bg2"/>
                </a:solidFill>
              </a:rPr>
              <a:t>HEA1052 </a:t>
            </a:r>
            <a:br>
              <a:rPr lang="en-US" b="1" dirty="0">
                <a:solidFill>
                  <a:schemeClr val="bg2"/>
                </a:solidFill>
              </a:rPr>
            </a:br>
            <a:r>
              <a:rPr lang="en-US" b="1" i="1" dirty="0">
                <a:solidFill>
                  <a:schemeClr val="bg2"/>
                </a:solidFill>
              </a:rPr>
              <a:t>Alcohol Permit Provisions</a:t>
            </a:r>
          </a:p>
        </p:txBody>
      </p:sp>
    </p:spTree>
    <p:extLst>
      <p:ext uri="{BB962C8B-B14F-4D97-AF65-F5344CB8AC3E}">
        <p14:creationId xmlns:p14="http://schemas.microsoft.com/office/powerpoint/2010/main" val="28967186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68F1993-9BC9-F11A-E8D1-C19837F00B84}"/>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20500E8-CF3C-9DE3-3C2A-A1174E8476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useBgFill="1">
        <p:nvSpPr>
          <p:cNvPr id="10" name="Rectangle 9">
            <a:extLst>
              <a:ext uri="{FF2B5EF4-FFF2-40B4-BE49-F238E27FC236}">
                <a16:creationId xmlns:a16="http://schemas.microsoft.com/office/drawing/2014/main" id="{266ADC52-94AC-E99E-0B0A-3223C3DCA2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0D8DEC0A-A7DC-109B-44C1-A9749285BA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1B06D8A6-56CB-F939-A01A-D079398F6B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Rectangle 15">
            <a:extLst>
              <a:ext uri="{FF2B5EF4-FFF2-40B4-BE49-F238E27FC236}">
                <a16:creationId xmlns:a16="http://schemas.microsoft.com/office/drawing/2014/main" id="{94E25D59-22F4-81BD-F820-BD1A73C4E9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8" name="Freeform: Shape 17">
            <a:extLst>
              <a:ext uri="{FF2B5EF4-FFF2-40B4-BE49-F238E27FC236}">
                <a16:creationId xmlns:a16="http://schemas.microsoft.com/office/drawing/2014/main" id="{2F83745F-66E1-92C0-5165-82A8C687D6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20" name="Rectangle 19">
            <a:extLst>
              <a:ext uri="{FF2B5EF4-FFF2-40B4-BE49-F238E27FC236}">
                <a16:creationId xmlns:a16="http://schemas.microsoft.com/office/drawing/2014/main" id="{F9602BF3-D239-055D-9A3C-380355EBFE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1D68C6F0-C02A-AA37-457B-1668039CB72D}"/>
              </a:ext>
            </a:extLst>
          </p:cNvPr>
          <p:cNvSpPr>
            <a:spLocks noGrp="1"/>
          </p:cNvSpPr>
          <p:nvPr>
            <p:ph type="title"/>
          </p:nvPr>
        </p:nvSpPr>
        <p:spPr>
          <a:xfrm>
            <a:off x="118753" y="1009403"/>
            <a:ext cx="3782220" cy="3610098"/>
          </a:xfrm>
        </p:spPr>
        <p:txBody>
          <a:bodyPr anchor="b">
            <a:normAutofit/>
          </a:bodyPr>
          <a:lstStyle/>
          <a:p>
            <a:r>
              <a:rPr lang="en-US" sz="4000" b="1" dirty="0">
                <a:solidFill>
                  <a:srgbClr val="FFFFFF"/>
                </a:solidFill>
                <a:effectLst>
                  <a:outerShdw blurRad="38100" dist="38100" dir="2700000" algn="tl">
                    <a:srgbClr val="000000">
                      <a:alpha val="43137"/>
                    </a:srgbClr>
                  </a:outerShdw>
                </a:effectLst>
              </a:rPr>
              <a:t>Alcoholic Beverage Permits</a:t>
            </a:r>
          </a:p>
        </p:txBody>
      </p:sp>
      <p:sp>
        <p:nvSpPr>
          <p:cNvPr id="3" name="Content Placeholder 2">
            <a:extLst>
              <a:ext uri="{FF2B5EF4-FFF2-40B4-BE49-F238E27FC236}">
                <a16:creationId xmlns:a16="http://schemas.microsoft.com/office/drawing/2014/main" id="{D2695555-080F-9697-8B2E-A6857B8EC753}"/>
              </a:ext>
            </a:extLst>
          </p:cNvPr>
          <p:cNvSpPr>
            <a:spLocks noGrp="1"/>
          </p:cNvSpPr>
          <p:nvPr>
            <p:ph idx="1"/>
          </p:nvPr>
        </p:nvSpPr>
        <p:spPr>
          <a:xfrm>
            <a:off x="4319199" y="649480"/>
            <a:ext cx="7454576" cy="5727569"/>
          </a:xfrm>
        </p:spPr>
        <p:txBody>
          <a:bodyPr anchor="ctr">
            <a:normAutofit/>
          </a:bodyPr>
          <a:lstStyle/>
          <a:p>
            <a:pPr marL="457200" indent="-457200">
              <a:buFont typeface="+mj-lt"/>
              <a:buAutoNum type="arabicPeriod"/>
            </a:pPr>
            <a:endParaRPr lang="en-US" sz="4000" dirty="0">
              <a:solidFill>
                <a:schemeClr val="tx2"/>
              </a:solidFill>
            </a:endParaRPr>
          </a:p>
          <a:p>
            <a:r>
              <a:rPr lang="en-US" sz="2600" dirty="0">
                <a:solidFill>
                  <a:schemeClr val="tx2"/>
                </a:solidFill>
              </a:rPr>
              <a:t>Add definition “organized sports competition” </a:t>
            </a:r>
          </a:p>
          <a:p>
            <a:r>
              <a:rPr lang="en-US" sz="2600" dirty="0">
                <a:solidFill>
                  <a:schemeClr val="tx2"/>
                </a:solidFill>
              </a:rPr>
              <a:t>Add definition “sports arena”</a:t>
            </a:r>
          </a:p>
          <a:p>
            <a:r>
              <a:rPr lang="en-US" sz="2600" dirty="0">
                <a:solidFill>
                  <a:schemeClr val="tx2"/>
                </a:solidFill>
              </a:rPr>
              <a:t>Exception bouncer employee permit for LEOs</a:t>
            </a:r>
          </a:p>
          <a:p>
            <a:r>
              <a:rPr lang="en-US" sz="2600" dirty="0">
                <a:solidFill>
                  <a:schemeClr val="tx2"/>
                </a:solidFill>
              </a:rPr>
              <a:t>Beer wholesaler can deliver beer as food ingredient to food manufacturer</a:t>
            </a:r>
          </a:p>
          <a:p>
            <a:r>
              <a:rPr lang="en-US" sz="2600" dirty="0">
                <a:solidFill>
                  <a:schemeClr val="tx2"/>
                </a:solidFill>
              </a:rPr>
              <a:t>Wine retailer allow self-service sealed wine bottles for off-premises consumption </a:t>
            </a:r>
          </a:p>
          <a:p>
            <a:pPr lvl="1"/>
            <a:r>
              <a:rPr lang="en-US" u="sng" dirty="0">
                <a:solidFill>
                  <a:schemeClr val="tx2"/>
                </a:solidFill>
              </a:rPr>
              <a:t>&gt;</a:t>
            </a:r>
            <a:r>
              <a:rPr lang="en-US" dirty="0">
                <a:solidFill>
                  <a:schemeClr val="tx2"/>
                </a:solidFill>
              </a:rPr>
              <a:t>60% of gross revenue from sale wine</a:t>
            </a:r>
            <a:endParaRPr lang="en-US" sz="2400" dirty="0">
              <a:solidFill>
                <a:schemeClr val="tx2"/>
              </a:solidFill>
            </a:endParaRPr>
          </a:p>
          <a:p>
            <a:r>
              <a:rPr lang="en-US" sz="2400" dirty="0">
                <a:solidFill>
                  <a:schemeClr val="tx2"/>
                </a:solidFill>
              </a:rPr>
              <a:t>Temp beer/wine permit can receive &amp; sell “mixed beverages”</a:t>
            </a:r>
          </a:p>
          <a:p>
            <a:endParaRPr lang="en-US" sz="2000" dirty="0">
              <a:solidFill>
                <a:schemeClr val="tx2"/>
              </a:solidFill>
            </a:endParaRPr>
          </a:p>
          <a:p>
            <a:pPr marL="0" indent="0">
              <a:buNone/>
            </a:pPr>
            <a:endParaRPr lang="en-US" sz="2000" dirty="0">
              <a:solidFill>
                <a:schemeClr val="tx2"/>
              </a:solidFill>
            </a:endParaRPr>
          </a:p>
          <a:p>
            <a:pPr marL="0" indent="0">
              <a:buNone/>
            </a:pPr>
            <a:endParaRPr lang="en-US" sz="2000" dirty="0">
              <a:solidFill>
                <a:schemeClr val="tx2"/>
              </a:solidFill>
            </a:endParaRPr>
          </a:p>
          <a:p>
            <a:endParaRPr lang="en-US" sz="2000" dirty="0"/>
          </a:p>
          <a:p>
            <a:pPr marL="0" indent="0">
              <a:buNone/>
            </a:pPr>
            <a:endParaRPr lang="en-US" sz="2000" dirty="0"/>
          </a:p>
        </p:txBody>
      </p:sp>
    </p:spTree>
    <p:extLst>
      <p:ext uri="{BB962C8B-B14F-4D97-AF65-F5344CB8AC3E}">
        <p14:creationId xmlns:p14="http://schemas.microsoft.com/office/powerpoint/2010/main" val="2544935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71993B2-F5ED-4EA7-6DF1-4ABFD6581854}"/>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C0912BC-583C-5B10-801A-733888A963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useBgFill="1">
        <p:nvSpPr>
          <p:cNvPr id="10" name="Rectangle 9">
            <a:extLst>
              <a:ext uri="{FF2B5EF4-FFF2-40B4-BE49-F238E27FC236}">
                <a16:creationId xmlns:a16="http://schemas.microsoft.com/office/drawing/2014/main" id="{25CA9A59-B87F-C69D-1078-DEAE318EB4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4B09C9C9-CC19-CC9C-881E-15C87BCD22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6F4A69B3-FE05-B9AC-6DAB-94F37479D1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Rectangle 15">
            <a:extLst>
              <a:ext uri="{FF2B5EF4-FFF2-40B4-BE49-F238E27FC236}">
                <a16:creationId xmlns:a16="http://schemas.microsoft.com/office/drawing/2014/main" id="{8ADB37CF-C3AE-DA55-BA85-DA294F4DCD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8" name="Freeform: Shape 17">
            <a:extLst>
              <a:ext uri="{FF2B5EF4-FFF2-40B4-BE49-F238E27FC236}">
                <a16:creationId xmlns:a16="http://schemas.microsoft.com/office/drawing/2014/main" id="{CE532254-9F0F-4782-D4CC-A0C52A1C86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20" name="Rectangle 19">
            <a:extLst>
              <a:ext uri="{FF2B5EF4-FFF2-40B4-BE49-F238E27FC236}">
                <a16:creationId xmlns:a16="http://schemas.microsoft.com/office/drawing/2014/main" id="{0A224B4F-16CD-6991-8B12-707A410F27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122EA22A-DF33-9D35-E662-3F61D02FB896}"/>
              </a:ext>
            </a:extLst>
          </p:cNvPr>
          <p:cNvSpPr>
            <a:spLocks noGrp="1"/>
          </p:cNvSpPr>
          <p:nvPr>
            <p:ph type="title"/>
          </p:nvPr>
        </p:nvSpPr>
        <p:spPr>
          <a:xfrm>
            <a:off x="118753" y="1009403"/>
            <a:ext cx="3782220" cy="3610098"/>
          </a:xfrm>
        </p:spPr>
        <p:txBody>
          <a:bodyPr anchor="b">
            <a:normAutofit/>
          </a:bodyPr>
          <a:lstStyle/>
          <a:p>
            <a:r>
              <a:rPr lang="en-US" sz="4000" b="1" dirty="0">
                <a:solidFill>
                  <a:srgbClr val="FFFFFF"/>
                </a:solidFill>
                <a:effectLst>
                  <a:outerShdw blurRad="38100" dist="38100" dir="2700000" algn="tl">
                    <a:srgbClr val="000000">
                      <a:alpha val="43137"/>
                    </a:srgbClr>
                  </a:outerShdw>
                </a:effectLst>
              </a:rPr>
              <a:t>New Exception for Limited Separation</a:t>
            </a:r>
          </a:p>
        </p:txBody>
      </p:sp>
      <p:sp>
        <p:nvSpPr>
          <p:cNvPr id="3" name="Content Placeholder 2">
            <a:extLst>
              <a:ext uri="{FF2B5EF4-FFF2-40B4-BE49-F238E27FC236}">
                <a16:creationId xmlns:a16="http://schemas.microsoft.com/office/drawing/2014/main" id="{3C7A1B93-B043-A504-74A6-FC7AD765F19A}"/>
              </a:ext>
            </a:extLst>
          </p:cNvPr>
          <p:cNvSpPr>
            <a:spLocks noGrp="1"/>
          </p:cNvSpPr>
          <p:nvPr>
            <p:ph idx="1"/>
          </p:nvPr>
        </p:nvSpPr>
        <p:spPr>
          <a:xfrm>
            <a:off x="4097198" y="85758"/>
            <a:ext cx="8032373" cy="6762103"/>
          </a:xfrm>
        </p:spPr>
        <p:txBody>
          <a:bodyPr anchor="ctr">
            <a:normAutofit fontScale="92500" lnSpcReduction="10000"/>
          </a:bodyPr>
          <a:lstStyle/>
          <a:p>
            <a:pPr marL="0" indent="0">
              <a:buNone/>
            </a:pPr>
            <a:endParaRPr lang="en-US" dirty="0"/>
          </a:p>
          <a:p>
            <a:pPr marL="0" indent="0">
              <a:buNone/>
            </a:pPr>
            <a:endParaRPr lang="en-US" dirty="0"/>
          </a:p>
          <a:p>
            <a:pPr marL="0" indent="0">
              <a:buNone/>
            </a:pPr>
            <a:r>
              <a:rPr lang="en-US" sz="3400" b="1" dirty="0"/>
              <a:t>Exception to limited separation for a restaurant with food sales of $100K annually</a:t>
            </a:r>
          </a:p>
          <a:p>
            <a:pPr marL="0" indent="0">
              <a:buNone/>
            </a:pPr>
            <a:endParaRPr lang="en-US" sz="3400" b="1" dirty="0"/>
          </a:p>
          <a:p>
            <a:pPr marL="0" indent="0">
              <a:buNone/>
            </a:pPr>
            <a:r>
              <a:rPr lang="en-US" sz="3400" b="1" dirty="0"/>
              <a:t>*Exception </a:t>
            </a:r>
            <a:r>
              <a:rPr lang="en-US" sz="3400" b="1" u="sng" dirty="0">
                <a:solidFill>
                  <a:srgbClr val="C00000"/>
                </a:solidFill>
              </a:rPr>
              <a:t>not available</a:t>
            </a:r>
            <a:r>
              <a:rPr lang="en-US" sz="3400" b="1" dirty="0"/>
              <a:t> if:</a:t>
            </a:r>
          </a:p>
          <a:p>
            <a:r>
              <a:rPr lang="en-US" sz="2300" dirty="0"/>
              <a:t>Type II Gaming conducted in bar area (must not be visible to minors)</a:t>
            </a:r>
          </a:p>
          <a:p>
            <a:r>
              <a:rPr lang="en-US" sz="2300" dirty="0"/>
              <a:t>Smoking allowed</a:t>
            </a:r>
          </a:p>
          <a:p>
            <a:r>
              <a:rPr lang="en-US" sz="2300" dirty="0"/>
              <a:t>Permittee on extension with pending violation</a:t>
            </a:r>
          </a:p>
          <a:p>
            <a:r>
              <a:rPr lang="en-US" sz="2300" dirty="0"/>
              <a:t>Permittee under Corrective Action Plan (“CAP”)</a:t>
            </a:r>
          </a:p>
          <a:p>
            <a:r>
              <a:rPr lang="en-US" sz="2300" dirty="0"/>
              <a:t>Permittee on </a:t>
            </a:r>
            <a:r>
              <a:rPr lang="en-US" sz="2600" dirty="0"/>
              <a:t>Proactive Alcohol Compliance Enforcement (“</a:t>
            </a:r>
            <a:r>
              <a:rPr lang="en-US" sz="2300" dirty="0"/>
              <a:t>PACE”)</a:t>
            </a:r>
          </a:p>
          <a:p>
            <a:pPr marL="0" indent="0">
              <a:buNone/>
            </a:pPr>
            <a:endParaRPr lang="en-US" sz="2300" dirty="0"/>
          </a:p>
          <a:p>
            <a:pPr marL="0" indent="0">
              <a:buNone/>
            </a:pPr>
            <a:r>
              <a:rPr lang="en-US" sz="2600" dirty="0"/>
              <a:t>*ATC will adopt a nonrule policy to implement this change, defining qualifications &amp; procedure for requesting exception</a:t>
            </a:r>
          </a:p>
          <a:p>
            <a:endParaRPr lang="en-US" dirty="0"/>
          </a:p>
          <a:p>
            <a:pPr marL="0" indent="0">
              <a:buNone/>
            </a:pPr>
            <a:endParaRPr lang="en-US" sz="2000" dirty="0">
              <a:solidFill>
                <a:schemeClr val="tx2"/>
              </a:solidFill>
            </a:endParaRPr>
          </a:p>
          <a:p>
            <a:endParaRPr lang="en-US" sz="2000" dirty="0"/>
          </a:p>
          <a:p>
            <a:pPr marL="0" indent="0">
              <a:buNone/>
            </a:pPr>
            <a:endParaRPr lang="en-US" sz="2000" dirty="0"/>
          </a:p>
        </p:txBody>
      </p:sp>
    </p:spTree>
    <p:extLst>
      <p:ext uri="{BB962C8B-B14F-4D97-AF65-F5344CB8AC3E}">
        <p14:creationId xmlns:p14="http://schemas.microsoft.com/office/powerpoint/2010/main" val="2810377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7D4DF82-D64D-510E-950A-0CABB60C7FCF}"/>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6E526F9-DE32-0F95-27BF-FFC519E57B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useBgFill="1">
        <p:nvSpPr>
          <p:cNvPr id="10" name="Rectangle 9">
            <a:extLst>
              <a:ext uri="{FF2B5EF4-FFF2-40B4-BE49-F238E27FC236}">
                <a16:creationId xmlns:a16="http://schemas.microsoft.com/office/drawing/2014/main" id="{585A8D92-31A7-8075-FD9C-2624903D3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B9B3759B-C1F4-1DFB-4A0E-FA052D4315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8988755E-977B-2B84-91B2-52E91A4A46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Rectangle 15">
            <a:extLst>
              <a:ext uri="{FF2B5EF4-FFF2-40B4-BE49-F238E27FC236}">
                <a16:creationId xmlns:a16="http://schemas.microsoft.com/office/drawing/2014/main" id="{4DD4DCB6-7E00-936E-E163-0A7B7CAFDF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8" name="Freeform: Shape 17">
            <a:extLst>
              <a:ext uri="{FF2B5EF4-FFF2-40B4-BE49-F238E27FC236}">
                <a16:creationId xmlns:a16="http://schemas.microsoft.com/office/drawing/2014/main" id="{16DF9299-0474-8609-5102-5C054C67DD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20" name="Rectangle 19">
            <a:extLst>
              <a:ext uri="{FF2B5EF4-FFF2-40B4-BE49-F238E27FC236}">
                <a16:creationId xmlns:a16="http://schemas.microsoft.com/office/drawing/2014/main" id="{4D92BC72-CA9F-6DBB-0DC3-8FC417C92A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4A8320B1-61C5-FD34-5FAD-8AB6DB2D8181}"/>
              </a:ext>
            </a:extLst>
          </p:cNvPr>
          <p:cNvSpPr>
            <a:spLocks noGrp="1"/>
          </p:cNvSpPr>
          <p:nvPr>
            <p:ph type="title"/>
          </p:nvPr>
        </p:nvSpPr>
        <p:spPr>
          <a:xfrm>
            <a:off x="118753" y="1009403"/>
            <a:ext cx="3782220" cy="3610098"/>
          </a:xfrm>
        </p:spPr>
        <p:txBody>
          <a:bodyPr anchor="b">
            <a:normAutofit/>
          </a:bodyPr>
          <a:lstStyle/>
          <a:p>
            <a:r>
              <a:rPr lang="en-US" sz="4000" b="1" dirty="0">
                <a:solidFill>
                  <a:srgbClr val="FFFFFF"/>
                </a:solidFill>
                <a:effectLst>
                  <a:outerShdw blurRad="38100" dist="38100" dir="2700000" algn="tl">
                    <a:srgbClr val="000000">
                      <a:alpha val="43137"/>
                    </a:srgbClr>
                  </a:outerShdw>
                </a:effectLst>
              </a:rPr>
              <a:t>Requesting Exception to Limited Separation</a:t>
            </a:r>
            <a:br>
              <a:rPr lang="en-US" sz="4000" b="1" dirty="0">
                <a:solidFill>
                  <a:srgbClr val="FFFFFF"/>
                </a:solidFill>
                <a:effectLst>
                  <a:outerShdw blurRad="38100" dist="38100" dir="2700000" algn="tl">
                    <a:srgbClr val="000000">
                      <a:alpha val="43137"/>
                    </a:srgbClr>
                  </a:outerShdw>
                </a:effectLst>
              </a:rPr>
            </a:br>
            <a:endParaRPr lang="en-US" sz="4000" b="1" dirty="0">
              <a:solidFill>
                <a:srgbClr val="FFFFFF"/>
              </a:solidFill>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1FC7897B-8E25-90D3-4C84-D61BA8D1F778}"/>
              </a:ext>
            </a:extLst>
          </p:cNvPr>
          <p:cNvSpPr>
            <a:spLocks noGrp="1"/>
          </p:cNvSpPr>
          <p:nvPr>
            <p:ph idx="1"/>
          </p:nvPr>
        </p:nvSpPr>
        <p:spPr>
          <a:xfrm>
            <a:off x="4156579" y="149124"/>
            <a:ext cx="7634907" cy="5820146"/>
          </a:xfrm>
        </p:spPr>
        <p:txBody>
          <a:bodyPr anchor="ctr">
            <a:normAutofit fontScale="92500" lnSpcReduction="20000"/>
          </a:bodyPr>
          <a:lstStyle/>
          <a:p>
            <a:pPr marL="0" indent="0">
              <a:buNone/>
            </a:pPr>
            <a:endParaRPr lang="en-US" b="1" dirty="0"/>
          </a:p>
          <a:p>
            <a:pPr marL="0" indent="0" algn="ctr">
              <a:buNone/>
            </a:pPr>
            <a:r>
              <a:rPr lang="en-US" b="1" dirty="0"/>
              <a:t>*</a:t>
            </a:r>
            <a:r>
              <a:rPr lang="en-US" b="1" u="sng" dirty="0"/>
              <a:t>Exception Request Procedure</a:t>
            </a:r>
            <a:endParaRPr lang="en-US" b="1" dirty="0"/>
          </a:p>
          <a:p>
            <a:pPr marL="514350" indent="-514350">
              <a:buFont typeface="+mj-lt"/>
              <a:buAutoNum type="arabicPeriod"/>
            </a:pPr>
            <a:r>
              <a:rPr lang="en-US" sz="2600" dirty="0"/>
              <a:t>File Request for Amended Floor Plan with ATC</a:t>
            </a:r>
          </a:p>
          <a:p>
            <a:pPr marL="514350" indent="-514350">
              <a:buFont typeface="+mj-lt"/>
              <a:buAutoNum type="arabicPeriod"/>
            </a:pPr>
            <a:r>
              <a:rPr lang="en-US" sz="2600" dirty="0"/>
              <a:t>Complete form provided for exception request</a:t>
            </a:r>
          </a:p>
          <a:p>
            <a:pPr lvl="1">
              <a:buFont typeface="Aptos" panose="020B0004020202020204" pitchFamily="34" charset="0"/>
              <a:buChar char="»"/>
            </a:pPr>
            <a:r>
              <a:rPr lang="en-US" dirty="0"/>
              <a:t>Report gross receipts from food sales </a:t>
            </a:r>
            <a:endParaRPr lang="en-US" sz="1900" dirty="0"/>
          </a:p>
          <a:p>
            <a:pPr lvl="1">
              <a:buFont typeface="Aptos" panose="020B0004020202020204" pitchFamily="34" charset="0"/>
              <a:buChar char="»"/>
            </a:pPr>
            <a:r>
              <a:rPr lang="en-US" dirty="0"/>
              <a:t>Report gross receipts from alcohol &amp; entertainment</a:t>
            </a:r>
          </a:p>
          <a:p>
            <a:pPr lvl="1">
              <a:buFont typeface="Aptos" panose="020B0004020202020204" pitchFamily="34" charset="0"/>
              <a:buChar char="»"/>
            </a:pPr>
            <a:r>
              <a:rPr lang="en-US" dirty="0"/>
              <a:t>Verify no gaming, no smoking </a:t>
            </a:r>
          </a:p>
          <a:p>
            <a:pPr lvl="1">
              <a:buFont typeface="Aptos" panose="020B0004020202020204" pitchFamily="34" charset="0"/>
              <a:buChar char="»"/>
            </a:pPr>
            <a:r>
              <a:rPr lang="en-US" dirty="0"/>
              <a:t>Plan to prevent alcohol sales to minors</a:t>
            </a:r>
            <a:endParaRPr lang="en-US" sz="1800" dirty="0"/>
          </a:p>
          <a:p>
            <a:pPr marL="457200" indent="-457200">
              <a:buFont typeface="+mj-lt"/>
              <a:buAutoNum type="arabicPeriod"/>
            </a:pPr>
            <a:r>
              <a:rPr lang="en-US" sz="2600" dirty="0"/>
              <a:t>Schedule final inspection by local board officer </a:t>
            </a:r>
          </a:p>
          <a:p>
            <a:pPr marL="457200" indent="-457200">
              <a:buFont typeface="+mj-lt"/>
              <a:buAutoNum type="arabicPeriod"/>
            </a:pPr>
            <a:r>
              <a:rPr lang="en-US" sz="2600" dirty="0"/>
              <a:t>Local board officer performs final inspection</a:t>
            </a:r>
          </a:p>
          <a:p>
            <a:pPr marL="457200" indent="-457200">
              <a:buFont typeface="+mj-lt"/>
              <a:buAutoNum type="arabicPeriod"/>
            </a:pPr>
            <a:r>
              <a:rPr lang="en-US" sz="2600" dirty="0"/>
              <a:t>**Applicant submits approved inspection report</a:t>
            </a:r>
          </a:p>
          <a:p>
            <a:endParaRPr lang="en-US" sz="2200" dirty="0"/>
          </a:p>
          <a:p>
            <a:pPr marL="0" indent="0">
              <a:buNone/>
            </a:pPr>
            <a:r>
              <a:rPr lang="en-US" dirty="0"/>
              <a:t>*</a:t>
            </a:r>
            <a:r>
              <a:rPr lang="en-US" sz="2400" dirty="0"/>
              <a:t>Procedure subject to change; directions for applying for exception will be distributed before July 1, 2026, effective date</a:t>
            </a:r>
          </a:p>
          <a:p>
            <a:pPr marL="0" indent="0">
              <a:buNone/>
            </a:pPr>
            <a:r>
              <a:rPr lang="en-US" sz="2400" dirty="0"/>
              <a:t>**ATC reserves the right to deny limited separation exception based on public interest</a:t>
            </a:r>
          </a:p>
          <a:p>
            <a:pPr marL="0" indent="0">
              <a:buNone/>
            </a:pPr>
            <a:endParaRPr lang="en-US" sz="2000" dirty="0">
              <a:solidFill>
                <a:schemeClr val="tx2"/>
              </a:solidFill>
            </a:endParaRPr>
          </a:p>
          <a:p>
            <a:endParaRPr lang="en-US" sz="2000" dirty="0"/>
          </a:p>
          <a:p>
            <a:pPr marL="0" indent="0">
              <a:buNone/>
            </a:pPr>
            <a:endParaRPr lang="en-US" sz="2000" dirty="0"/>
          </a:p>
        </p:txBody>
      </p:sp>
    </p:spTree>
    <p:extLst>
      <p:ext uri="{BB962C8B-B14F-4D97-AF65-F5344CB8AC3E}">
        <p14:creationId xmlns:p14="http://schemas.microsoft.com/office/powerpoint/2010/main" val="37482962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CD74352F-7B46-0B65-FFF7-490D73197D53}"/>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3D2ACBB-4F3F-BEEC-DED2-E134C4FE4711}"/>
              </a:ext>
            </a:extLst>
          </p:cNvPr>
          <p:cNvSpPr>
            <a:spLocks noGrp="1"/>
          </p:cNvSpPr>
          <p:nvPr>
            <p:ph type="title"/>
          </p:nvPr>
        </p:nvSpPr>
        <p:spPr>
          <a:xfrm>
            <a:off x="359980" y="124865"/>
            <a:ext cx="10515600" cy="1325563"/>
          </a:xfrm>
        </p:spPr>
        <p:txBody>
          <a:bodyPr/>
          <a:lstStyle/>
          <a:p>
            <a:r>
              <a:rPr lang="en-US" sz="4000" b="1" dirty="0">
                <a:solidFill>
                  <a:schemeClr val="bg2"/>
                </a:solidFill>
              </a:rPr>
              <a:t>HEA1052: Alcohol Permits Cont.</a:t>
            </a:r>
            <a:endParaRPr lang="en-US" b="1" dirty="0">
              <a:solidFill>
                <a:schemeClr val="bg2"/>
              </a:solidFill>
            </a:endParaRPr>
          </a:p>
        </p:txBody>
      </p:sp>
      <p:sp>
        <p:nvSpPr>
          <p:cNvPr id="6" name="Content Placeholder 5">
            <a:extLst>
              <a:ext uri="{FF2B5EF4-FFF2-40B4-BE49-F238E27FC236}">
                <a16:creationId xmlns:a16="http://schemas.microsoft.com/office/drawing/2014/main" id="{A27A488D-D5A6-D029-5BE7-3BA429F0BB9B}"/>
              </a:ext>
            </a:extLst>
          </p:cNvPr>
          <p:cNvSpPr>
            <a:spLocks noGrp="1"/>
          </p:cNvSpPr>
          <p:nvPr>
            <p:ph idx="1"/>
          </p:nvPr>
        </p:nvSpPr>
        <p:spPr>
          <a:xfrm>
            <a:off x="472965" y="1237594"/>
            <a:ext cx="11359055" cy="4939370"/>
          </a:xfrm>
        </p:spPr>
        <p:txBody>
          <a:bodyPr>
            <a:normAutofit/>
          </a:bodyPr>
          <a:lstStyle/>
          <a:p>
            <a:pPr marL="0" indent="0">
              <a:buNone/>
            </a:pPr>
            <a:r>
              <a:rPr lang="en-US" dirty="0">
                <a:solidFill>
                  <a:schemeClr val="bg2"/>
                </a:solidFill>
              </a:rPr>
              <a:t>Ten (10) new three-way permits for City of Gary</a:t>
            </a:r>
          </a:p>
          <a:p>
            <a:pPr lvl="2"/>
            <a:r>
              <a:rPr lang="en-US" sz="2200" dirty="0">
                <a:solidFill>
                  <a:schemeClr val="bg2"/>
                </a:solidFill>
              </a:rPr>
              <a:t>Located development area or revitalization area	</a:t>
            </a:r>
          </a:p>
          <a:p>
            <a:pPr lvl="2"/>
            <a:r>
              <a:rPr lang="en-US" sz="2200" dirty="0">
                <a:solidFill>
                  <a:schemeClr val="bg2"/>
                </a:solidFill>
              </a:rPr>
              <a:t>$40K new permit fee</a:t>
            </a:r>
          </a:p>
          <a:p>
            <a:pPr lvl="2"/>
            <a:r>
              <a:rPr lang="en-US" sz="2200" dirty="0">
                <a:solidFill>
                  <a:schemeClr val="bg2"/>
                </a:solidFill>
              </a:rPr>
              <a:t>Applicants must obtained approval of City of Gary before applying</a:t>
            </a:r>
          </a:p>
          <a:p>
            <a:endParaRPr lang="en-US" dirty="0">
              <a:solidFill>
                <a:schemeClr val="bg2"/>
              </a:solidFill>
            </a:endParaRPr>
          </a:p>
          <a:p>
            <a:pPr marL="0" indent="0">
              <a:buNone/>
            </a:pPr>
            <a:r>
              <a:rPr lang="en-US" dirty="0">
                <a:solidFill>
                  <a:schemeClr val="bg2"/>
                </a:solidFill>
              </a:rPr>
              <a:t>One (1) new drug store permit for Westfield</a:t>
            </a:r>
          </a:p>
          <a:p>
            <a:endParaRPr lang="en-US"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p:txBody>
      </p:sp>
    </p:spTree>
    <p:extLst>
      <p:ext uri="{BB962C8B-B14F-4D97-AF65-F5344CB8AC3E}">
        <p14:creationId xmlns:p14="http://schemas.microsoft.com/office/powerpoint/2010/main" val="42286166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9095E173-EFE7-AEE6-6D93-9EB83ADD6793}"/>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3BEEBD78-D523-F7D9-17D2-2556AC8BBDBE}"/>
              </a:ext>
            </a:extLst>
          </p:cNvPr>
          <p:cNvSpPr>
            <a:spLocks noGrp="1"/>
          </p:cNvSpPr>
          <p:nvPr>
            <p:ph type="title"/>
          </p:nvPr>
        </p:nvSpPr>
        <p:spPr>
          <a:xfrm>
            <a:off x="359980" y="124865"/>
            <a:ext cx="10515600" cy="1325563"/>
          </a:xfrm>
        </p:spPr>
        <p:txBody>
          <a:bodyPr/>
          <a:lstStyle/>
          <a:p>
            <a:r>
              <a:rPr lang="en-US" sz="4000" b="1" dirty="0">
                <a:solidFill>
                  <a:schemeClr val="bg2"/>
                </a:solidFill>
              </a:rPr>
              <a:t>HEA1052: Commission Related Changes</a:t>
            </a:r>
            <a:endParaRPr lang="en-US" b="1" dirty="0">
              <a:solidFill>
                <a:schemeClr val="bg2"/>
              </a:solidFill>
            </a:endParaRPr>
          </a:p>
        </p:txBody>
      </p:sp>
      <p:sp>
        <p:nvSpPr>
          <p:cNvPr id="6" name="Content Placeholder 5">
            <a:extLst>
              <a:ext uri="{FF2B5EF4-FFF2-40B4-BE49-F238E27FC236}">
                <a16:creationId xmlns:a16="http://schemas.microsoft.com/office/drawing/2014/main" id="{6F15A602-9164-7B12-70A0-DB929C0BB538}"/>
              </a:ext>
            </a:extLst>
          </p:cNvPr>
          <p:cNvSpPr>
            <a:spLocks noGrp="1"/>
          </p:cNvSpPr>
          <p:nvPr>
            <p:ph idx="1"/>
          </p:nvPr>
        </p:nvSpPr>
        <p:spPr>
          <a:xfrm>
            <a:off x="472965" y="1237594"/>
            <a:ext cx="11359055" cy="4939370"/>
          </a:xfrm>
        </p:spPr>
        <p:txBody>
          <a:bodyPr>
            <a:normAutofit/>
          </a:bodyPr>
          <a:lstStyle/>
          <a:p>
            <a:r>
              <a:rPr lang="en-US" dirty="0">
                <a:solidFill>
                  <a:schemeClr val="bg2"/>
                </a:solidFill>
              </a:rPr>
              <a:t>Eliminates bond requirement for Commission employees &amp; ISEP officers</a:t>
            </a:r>
          </a:p>
          <a:p>
            <a:endParaRPr lang="en-US" dirty="0">
              <a:solidFill>
                <a:schemeClr val="bg2"/>
              </a:solidFill>
            </a:endParaRPr>
          </a:p>
          <a:p>
            <a:r>
              <a:rPr lang="en-US" dirty="0">
                <a:solidFill>
                  <a:schemeClr val="bg2"/>
                </a:solidFill>
              </a:rPr>
              <a:t>Failure to adhere to suspension or revocation order of ATC is Class C Misdemeanor  </a:t>
            </a:r>
          </a:p>
          <a:p>
            <a:endParaRPr lang="en-US" dirty="0">
              <a:solidFill>
                <a:schemeClr val="bg2"/>
              </a:solidFill>
            </a:endParaRPr>
          </a:p>
          <a:p>
            <a:r>
              <a:rPr lang="en-US" dirty="0">
                <a:solidFill>
                  <a:schemeClr val="bg2"/>
                </a:solidFill>
              </a:rPr>
              <a:t>ATC can donate confiscated nitrous oxide to nonprofit</a:t>
            </a:r>
          </a:p>
          <a:p>
            <a:endParaRPr lang="en-US"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p:txBody>
      </p:sp>
    </p:spTree>
    <p:extLst>
      <p:ext uri="{BB962C8B-B14F-4D97-AF65-F5344CB8AC3E}">
        <p14:creationId xmlns:p14="http://schemas.microsoft.com/office/powerpoint/2010/main" val="14668270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2ED97A36-D7F1-F109-CC18-60C00045CCB9}"/>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F58CD48-1ED5-AE16-61F8-A65A27A42D1D}"/>
              </a:ext>
            </a:extLst>
          </p:cNvPr>
          <p:cNvSpPr>
            <a:spLocks noGrp="1"/>
          </p:cNvSpPr>
          <p:nvPr>
            <p:ph type="title"/>
          </p:nvPr>
        </p:nvSpPr>
        <p:spPr>
          <a:xfrm>
            <a:off x="753270" y="223187"/>
            <a:ext cx="10515600" cy="1325563"/>
          </a:xfrm>
        </p:spPr>
        <p:txBody>
          <a:bodyPr/>
          <a:lstStyle/>
          <a:p>
            <a:pPr algn="ctr"/>
            <a:r>
              <a:rPr lang="en-US" b="1" dirty="0">
                <a:solidFill>
                  <a:schemeClr val="bg2"/>
                </a:solidFill>
              </a:rPr>
              <a:t>QUESTIONS ABOUT HEA1052?</a:t>
            </a:r>
          </a:p>
        </p:txBody>
      </p:sp>
      <p:sp>
        <p:nvSpPr>
          <p:cNvPr id="6" name="Content Placeholder 5">
            <a:extLst>
              <a:ext uri="{FF2B5EF4-FFF2-40B4-BE49-F238E27FC236}">
                <a16:creationId xmlns:a16="http://schemas.microsoft.com/office/drawing/2014/main" id="{8E8AE89B-053B-B605-D91D-C7C1CDF59B43}"/>
              </a:ext>
            </a:extLst>
          </p:cNvPr>
          <p:cNvSpPr>
            <a:spLocks noGrp="1"/>
          </p:cNvSpPr>
          <p:nvPr>
            <p:ph idx="1"/>
          </p:nvPr>
        </p:nvSpPr>
        <p:spPr>
          <a:xfrm>
            <a:off x="472965" y="1237594"/>
            <a:ext cx="11359055" cy="4939370"/>
          </a:xfrm>
        </p:spPr>
        <p:txBody>
          <a:bodyPr>
            <a:normAutofit/>
          </a:bodyPr>
          <a:lstStyle/>
          <a:p>
            <a:pPr marL="0" indent="0">
              <a:buNone/>
            </a:pPr>
            <a:endParaRPr lang="en-US" dirty="0">
              <a:solidFill>
                <a:schemeClr val="bg2"/>
              </a:solidFill>
            </a:endParaRPr>
          </a:p>
          <a:p>
            <a:pPr marL="0" indent="0">
              <a:buNone/>
            </a:pPr>
            <a:r>
              <a:rPr lang="en-US" sz="4000" dirty="0">
                <a:solidFill>
                  <a:schemeClr val="bg2"/>
                </a:solidFill>
              </a:rPr>
              <a:t>Please put your questions in the chat!</a:t>
            </a:r>
          </a:p>
          <a:p>
            <a:pPr marL="0" indent="0">
              <a:buNone/>
            </a:pPr>
            <a:endParaRPr lang="en-US" sz="4000" dirty="0">
              <a:solidFill>
                <a:schemeClr val="bg2"/>
              </a:solidFill>
            </a:endParaRPr>
          </a:p>
          <a:p>
            <a:pPr marL="0" indent="0">
              <a:buNone/>
            </a:pPr>
            <a:endParaRPr lang="en-US"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p:txBody>
      </p:sp>
    </p:spTree>
    <p:extLst>
      <p:ext uri="{BB962C8B-B14F-4D97-AF65-F5344CB8AC3E}">
        <p14:creationId xmlns:p14="http://schemas.microsoft.com/office/powerpoint/2010/main" val="9978220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3">
            <a:lumMod val="50000"/>
          </a:schemeClr>
        </a:solidFill>
        <a:effectLst/>
      </p:bgPr>
    </p:bg>
    <p:spTree>
      <p:nvGrpSpPr>
        <p:cNvPr id="1" name="">
          <a:extLst>
            <a:ext uri="{FF2B5EF4-FFF2-40B4-BE49-F238E27FC236}">
              <a16:creationId xmlns:a16="http://schemas.microsoft.com/office/drawing/2014/main" id="{B94F4C3B-7792-D972-C39D-14773F4D84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D81F1F-FC82-791A-02CA-B061D880B75C}"/>
              </a:ext>
            </a:extLst>
          </p:cNvPr>
          <p:cNvSpPr>
            <a:spLocks noGrp="1"/>
          </p:cNvSpPr>
          <p:nvPr>
            <p:ph type="ctrTitle"/>
          </p:nvPr>
        </p:nvSpPr>
        <p:spPr/>
        <p:txBody>
          <a:bodyPr>
            <a:normAutofit fontScale="90000"/>
          </a:bodyPr>
          <a:lstStyle/>
          <a:p>
            <a:r>
              <a:rPr lang="en-US" b="1" dirty="0">
                <a:solidFill>
                  <a:schemeClr val="bg2"/>
                </a:solidFill>
              </a:rPr>
              <a:t>SEA5</a:t>
            </a:r>
            <a:br>
              <a:rPr lang="en-US" b="1" dirty="0">
                <a:solidFill>
                  <a:schemeClr val="bg2"/>
                </a:solidFill>
              </a:rPr>
            </a:br>
            <a:r>
              <a:rPr lang="en-US" b="1" dirty="0">
                <a:solidFill>
                  <a:schemeClr val="bg2"/>
                </a:solidFill>
              </a:rPr>
              <a:t>ATC Emergency Suspensions</a:t>
            </a:r>
            <a:endParaRPr lang="en-US" b="1" i="1" dirty="0">
              <a:solidFill>
                <a:schemeClr val="bg2"/>
              </a:solidFill>
            </a:endParaRPr>
          </a:p>
        </p:txBody>
      </p:sp>
    </p:spTree>
    <p:extLst>
      <p:ext uri="{BB962C8B-B14F-4D97-AF65-F5344CB8AC3E}">
        <p14:creationId xmlns:p14="http://schemas.microsoft.com/office/powerpoint/2010/main" val="29692257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73E00808-6361-5234-9458-E38F9C2AFCC3}"/>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FE06F408-FD56-070C-BAAD-AF6F029E673F}"/>
              </a:ext>
            </a:extLst>
          </p:cNvPr>
          <p:cNvSpPr>
            <a:spLocks noGrp="1"/>
          </p:cNvSpPr>
          <p:nvPr>
            <p:ph type="title"/>
          </p:nvPr>
        </p:nvSpPr>
        <p:spPr/>
        <p:txBody>
          <a:bodyPr/>
          <a:lstStyle/>
          <a:p>
            <a:pPr algn="ctr"/>
            <a:r>
              <a:rPr lang="en-US" sz="4000" b="1" u="sng" dirty="0">
                <a:solidFill>
                  <a:schemeClr val="bg2"/>
                </a:solidFill>
              </a:rPr>
              <a:t>Adoption of Nuisance Rule in Ind Code</a:t>
            </a:r>
            <a:endParaRPr lang="en-US" b="1" u="sng" dirty="0">
              <a:solidFill>
                <a:schemeClr val="bg2"/>
              </a:solidFill>
            </a:endParaRPr>
          </a:p>
        </p:txBody>
      </p:sp>
      <p:sp>
        <p:nvSpPr>
          <p:cNvPr id="6" name="Content Placeholder 5">
            <a:extLst>
              <a:ext uri="{FF2B5EF4-FFF2-40B4-BE49-F238E27FC236}">
                <a16:creationId xmlns:a16="http://schemas.microsoft.com/office/drawing/2014/main" id="{2D050B1F-4642-F03B-9C59-9166EF468821}"/>
              </a:ext>
            </a:extLst>
          </p:cNvPr>
          <p:cNvSpPr>
            <a:spLocks noGrp="1"/>
          </p:cNvSpPr>
          <p:nvPr>
            <p:ph idx="1"/>
          </p:nvPr>
        </p:nvSpPr>
        <p:spPr>
          <a:xfrm>
            <a:off x="472966" y="1502979"/>
            <a:ext cx="10880834" cy="4673984"/>
          </a:xfrm>
        </p:spPr>
        <p:txBody>
          <a:bodyPr>
            <a:normAutofit/>
          </a:bodyPr>
          <a:lstStyle/>
          <a:p>
            <a:pPr marL="0" indent="0">
              <a:buNone/>
            </a:pPr>
            <a:r>
              <a:rPr lang="en-US" sz="3600" dirty="0">
                <a:solidFill>
                  <a:schemeClr val="bg2"/>
                </a:solidFill>
              </a:rPr>
              <a:t>Adds nuisance rule (905 IAC 1-27) to IC 7.1-2-9</a:t>
            </a:r>
          </a:p>
          <a:p>
            <a:endParaRPr lang="en-US" dirty="0">
              <a:solidFill>
                <a:schemeClr val="bg2"/>
              </a:solidFill>
            </a:endParaRPr>
          </a:p>
          <a:p>
            <a:pPr marL="0" indent="0">
              <a:buNone/>
            </a:pPr>
            <a:r>
              <a:rPr lang="en-US" sz="3600" dirty="0">
                <a:solidFill>
                  <a:schemeClr val="bg2"/>
                </a:solidFill>
              </a:rPr>
              <a:t>Any criminal act under Title 35 is a permit violation </a:t>
            </a:r>
            <a:endParaRPr lang="en-US" sz="3600" dirty="0">
              <a:solidFill>
                <a:srgbClr val="FF0000"/>
              </a:solidFill>
            </a:endParaRPr>
          </a:p>
          <a:p>
            <a:pPr marL="0" indent="0">
              <a:buNone/>
            </a:pPr>
            <a:endParaRPr lang="en-US" dirty="0">
              <a:solidFill>
                <a:schemeClr val="bg2"/>
              </a:solidFill>
            </a:endParaRPr>
          </a:p>
          <a:p>
            <a:pPr marL="0" indent="0">
              <a:buNone/>
            </a:pPr>
            <a:r>
              <a:rPr lang="en-US" sz="3600" dirty="0">
                <a:solidFill>
                  <a:schemeClr val="bg2"/>
                </a:solidFill>
              </a:rPr>
              <a:t>Not new requirement, just moved from rule to statute</a:t>
            </a:r>
          </a:p>
          <a:p>
            <a:pPr marL="0" indent="0">
              <a:buNone/>
            </a:pPr>
            <a:endParaRPr lang="en-US" sz="3600" dirty="0">
              <a:solidFill>
                <a:schemeClr val="bg2"/>
              </a:solidFill>
            </a:endParaRPr>
          </a:p>
          <a:p>
            <a:endParaRPr lang="en-US"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p:txBody>
      </p:sp>
    </p:spTree>
    <p:extLst>
      <p:ext uri="{BB962C8B-B14F-4D97-AF65-F5344CB8AC3E}">
        <p14:creationId xmlns:p14="http://schemas.microsoft.com/office/powerpoint/2010/main" val="417566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0B9EE3F3-89B7-43C3-8651-C4C9683099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25AF589-35C2-2CA5-DA21-ACD4B03BC8ED}"/>
              </a:ext>
            </a:extLst>
          </p:cNvPr>
          <p:cNvSpPr>
            <a:spLocks noGrp="1"/>
          </p:cNvSpPr>
          <p:nvPr>
            <p:ph type="title"/>
          </p:nvPr>
        </p:nvSpPr>
        <p:spPr>
          <a:xfrm>
            <a:off x="411480" y="991443"/>
            <a:ext cx="4443154" cy="1087819"/>
          </a:xfrm>
        </p:spPr>
        <p:txBody>
          <a:bodyPr anchor="b">
            <a:normAutofit fontScale="90000"/>
          </a:bodyPr>
          <a:lstStyle/>
          <a:p>
            <a:r>
              <a:rPr lang="en-US" sz="4000" b="1" dirty="0">
                <a:effectLst>
                  <a:outerShdw blurRad="38100" dist="38100" dir="2700000" algn="tl">
                    <a:srgbClr val="000000">
                      <a:alpha val="43137"/>
                    </a:srgbClr>
                  </a:outerShdw>
                </a:effectLst>
              </a:rPr>
              <a:t>Legal Disclaimers	</a:t>
            </a:r>
          </a:p>
        </p:txBody>
      </p:sp>
      <p:sp>
        <p:nvSpPr>
          <p:cNvPr id="14" name="Rectangle 13">
            <a:extLst>
              <a:ext uri="{FF2B5EF4-FFF2-40B4-BE49-F238E27FC236}">
                <a16:creationId xmlns:a16="http://schemas.microsoft.com/office/drawing/2014/main" id="{33AE4636-AEEC-45D6-84D4-7AC2DA48EC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49223" y="387939"/>
            <a:ext cx="73152" cy="548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8D9CE0F4-2EB2-4F1F-8AAC-DB3571D9FE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1480" y="2285541"/>
            <a:ext cx="438912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4DB69B00-4AF5-B92D-165A-D72FDCCF7171}"/>
              </a:ext>
            </a:extLst>
          </p:cNvPr>
          <p:cNvSpPr>
            <a:spLocks noGrp="1"/>
          </p:cNvSpPr>
          <p:nvPr>
            <p:ph idx="1"/>
          </p:nvPr>
        </p:nvSpPr>
        <p:spPr>
          <a:xfrm>
            <a:off x="365760" y="2431493"/>
            <a:ext cx="4902276" cy="3864492"/>
          </a:xfrm>
        </p:spPr>
        <p:txBody>
          <a:bodyPr>
            <a:normAutofit fontScale="92500" lnSpcReduction="20000"/>
          </a:bodyPr>
          <a:lstStyle/>
          <a:p>
            <a:pPr marL="0" indent="0">
              <a:buNone/>
            </a:pPr>
            <a:r>
              <a:rPr lang="en-US" sz="1800" i="1" dirty="0"/>
              <a:t>This presentation is for informational purposes only.  The presenters are employees of the State of Indiana (Alcohol and Tobacco Commission) and can not provide legal advice to permit holders or their representatives. Compliance with alcoholic beverage, tobacco, gaming, and tax laws, as well as other relevant requirements, is the sole responsibility of the permit holder.</a:t>
            </a:r>
          </a:p>
          <a:p>
            <a:pPr marL="0" indent="0">
              <a:buNone/>
            </a:pPr>
            <a:r>
              <a:rPr lang="en-US" sz="1800" i="1" dirty="0"/>
              <a:t>Operational details provided in this presentation are subject to change and do not necessarily reflect the final position of the ATC regarding interpretation of law or operational implementation.</a:t>
            </a:r>
          </a:p>
          <a:p>
            <a:pPr marL="0" indent="0">
              <a:buNone/>
            </a:pPr>
            <a:r>
              <a:rPr lang="en-US" sz="1800" i="1" dirty="0"/>
              <a:t>All images used in this presentation are utilized for educational purposes consistent with fair use allowance under Section 107 of the Copyright Act of 1976.</a:t>
            </a:r>
            <a:endParaRPr lang="en-US" sz="1800" dirty="0"/>
          </a:p>
        </p:txBody>
      </p:sp>
      <p:pic>
        <p:nvPicPr>
          <p:cNvPr id="6" name="Picture 2" descr="disclaimer cartoon with wishing well and the caption Wishing well with 'Disclaimer' sign. by Dave Allen">
            <a:extLst>
              <a:ext uri="{FF2B5EF4-FFF2-40B4-BE49-F238E27FC236}">
                <a16:creationId xmlns:a16="http://schemas.microsoft.com/office/drawing/2014/main" id="{3854879C-5445-E176-50F7-C83D756CAB94}"/>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385816" y="962012"/>
            <a:ext cx="6440424" cy="48786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14042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0A7BFC4-4903-1522-6DDC-B68320C1F369}"/>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2A40283-C612-C649-C0A6-11840334B2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useBgFill="1">
        <p:nvSpPr>
          <p:cNvPr id="10" name="Rectangle 9">
            <a:extLst>
              <a:ext uri="{FF2B5EF4-FFF2-40B4-BE49-F238E27FC236}">
                <a16:creationId xmlns:a16="http://schemas.microsoft.com/office/drawing/2014/main" id="{4EA0E308-4A75-1E28-D4F9-7A8B3352C1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7A10A396-FCEC-B26A-9A9A-9FB428806A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410526A5-A619-8179-BA71-AC005BADA3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Rectangle 15">
            <a:extLst>
              <a:ext uri="{FF2B5EF4-FFF2-40B4-BE49-F238E27FC236}">
                <a16:creationId xmlns:a16="http://schemas.microsoft.com/office/drawing/2014/main" id="{65055B7E-15DF-28A1-CE3E-99B7C59903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8" name="Freeform: Shape 17">
            <a:extLst>
              <a:ext uri="{FF2B5EF4-FFF2-40B4-BE49-F238E27FC236}">
                <a16:creationId xmlns:a16="http://schemas.microsoft.com/office/drawing/2014/main" id="{54F7B886-9C04-4C7E-9548-A50E55B665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20" name="Rectangle 19">
            <a:extLst>
              <a:ext uri="{FF2B5EF4-FFF2-40B4-BE49-F238E27FC236}">
                <a16:creationId xmlns:a16="http://schemas.microsoft.com/office/drawing/2014/main" id="{B9D1E796-EACF-AE7C-0FE5-AA15AB3515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2D52FB7F-F7C5-45B2-43B3-D770C70817FD}"/>
              </a:ext>
            </a:extLst>
          </p:cNvPr>
          <p:cNvSpPr>
            <a:spLocks noGrp="1"/>
          </p:cNvSpPr>
          <p:nvPr>
            <p:ph type="title"/>
          </p:nvPr>
        </p:nvSpPr>
        <p:spPr>
          <a:xfrm>
            <a:off x="205390" y="649480"/>
            <a:ext cx="3482748" cy="2680342"/>
          </a:xfrm>
        </p:spPr>
        <p:txBody>
          <a:bodyPr anchor="b">
            <a:normAutofit/>
          </a:bodyPr>
          <a:lstStyle/>
          <a:p>
            <a:r>
              <a:rPr lang="en-US" sz="4000" b="1" dirty="0">
                <a:solidFill>
                  <a:srgbClr val="FFFFFF"/>
                </a:solidFill>
                <a:effectLst>
                  <a:outerShdw blurRad="38100" dist="38100" dir="2700000" algn="tl">
                    <a:srgbClr val="000000">
                      <a:alpha val="43137"/>
                    </a:srgbClr>
                  </a:outerShdw>
                </a:effectLst>
              </a:rPr>
              <a:t>Emergency Suspensions</a:t>
            </a:r>
          </a:p>
        </p:txBody>
      </p:sp>
      <p:sp>
        <p:nvSpPr>
          <p:cNvPr id="3" name="Content Placeholder 2">
            <a:extLst>
              <a:ext uri="{FF2B5EF4-FFF2-40B4-BE49-F238E27FC236}">
                <a16:creationId xmlns:a16="http://schemas.microsoft.com/office/drawing/2014/main" id="{B47FB548-99D8-FD01-EB8B-CC246015A6C0}"/>
              </a:ext>
            </a:extLst>
          </p:cNvPr>
          <p:cNvSpPr>
            <a:spLocks noGrp="1"/>
          </p:cNvSpPr>
          <p:nvPr>
            <p:ph idx="1"/>
          </p:nvPr>
        </p:nvSpPr>
        <p:spPr>
          <a:xfrm>
            <a:off x="4319199" y="649480"/>
            <a:ext cx="7454576" cy="5727569"/>
          </a:xfrm>
        </p:spPr>
        <p:txBody>
          <a:bodyPr anchor="ctr">
            <a:normAutofit/>
          </a:bodyPr>
          <a:lstStyle/>
          <a:p>
            <a:pPr marL="0" indent="0">
              <a:buNone/>
            </a:pPr>
            <a:r>
              <a:rPr lang="en-US" sz="2000" dirty="0">
                <a:solidFill>
                  <a:schemeClr val="tx2"/>
                </a:solidFill>
              </a:rPr>
              <a:t>Commission can suspend retail alcohol permit without hearing if:</a:t>
            </a:r>
          </a:p>
          <a:p>
            <a:pPr lvl="1"/>
            <a:endParaRPr lang="en-US" sz="1600" dirty="0">
              <a:solidFill>
                <a:schemeClr val="tx2"/>
              </a:solidFill>
            </a:endParaRPr>
          </a:p>
          <a:p>
            <a:pPr marL="457200" indent="-457200">
              <a:buFont typeface="+mj-lt"/>
              <a:buAutoNum type="arabicPeriod"/>
            </a:pPr>
            <a:r>
              <a:rPr lang="en-US" sz="2000" dirty="0">
                <a:solidFill>
                  <a:schemeClr val="tx2"/>
                </a:solidFill>
              </a:rPr>
              <a:t>Hearing is held within three (3) days of suspension</a:t>
            </a:r>
          </a:p>
          <a:p>
            <a:pPr marL="457200" indent="-457200">
              <a:buFont typeface="+mj-lt"/>
              <a:buAutoNum type="arabicPeriod"/>
            </a:pPr>
            <a:r>
              <a:rPr lang="en-US" sz="2000" dirty="0">
                <a:solidFill>
                  <a:schemeClr val="tx2"/>
                </a:solidFill>
              </a:rPr>
              <a:t>Reasonable belief felony occurred on licensed premises </a:t>
            </a:r>
          </a:p>
          <a:p>
            <a:pPr marL="457200" indent="-457200">
              <a:buFont typeface="+mj-lt"/>
              <a:buAutoNum type="arabicPeriod"/>
            </a:pPr>
            <a:r>
              <a:rPr lang="en-US" sz="2000" dirty="0">
                <a:solidFill>
                  <a:schemeClr val="tx2"/>
                </a:solidFill>
              </a:rPr>
              <a:t>Permittee failed take reasonable measures to prevent felony</a:t>
            </a:r>
          </a:p>
          <a:p>
            <a:pPr marL="457200" indent="-457200">
              <a:buFont typeface="+mj-lt"/>
              <a:buAutoNum type="arabicPeriod"/>
            </a:pPr>
            <a:r>
              <a:rPr lang="en-US" sz="2000" dirty="0">
                <a:solidFill>
                  <a:schemeClr val="tx2"/>
                </a:solidFill>
              </a:rPr>
              <a:t>Multiple crimes or violations on licensed premises in last year</a:t>
            </a:r>
          </a:p>
          <a:p>
            <a:pPr marL="457200" indent="-457200">
              <a:buFont typeface="+mj-lt"/>
              <a:buAutoNum type="arabicPeriod"/>
            </a:pPr>
            <a:r>
              <a:rPr lang="en-US" sz="2000" dirty="0">
                <a:solidFill>
                  <a:schemeClr val="tx2"/>
                </a:solidFill>
              </a:rPr>
              <a:t>Continued operation of permit presents danger to surrounding community</a:t>
            </a:r>
          </a:p>
          <a:p>
            <a:pPr marL="0" indent="0">
              <a:buNone/>
            </a:pPr>
            <a:endParaRPr lang="en-US" sz="2000" dirty="0">
              <a:solidFill>
                <a:schemeClr val="tx2"/>
              </a:solidFill>
            </a:endParaRPr>
          </a:p>
          <a:p>
            <a:pPr marL="0" indent="0">
              <a:buNone/>
            </a:pPr>
            <a:endParaRPr lang="en-US" sz="2000" dirty="0">
              <a:solidFill>
                <a:schemeClr val="tx2"/>
              </a:solidFill>
            </a:endParaRPr>
          </a:p>
          <a:p>
            <a:pPr marL="0" indent="0">
              <a:buNone/>
            </a:pPr>
            <a:endParaRPr lang="en-US" sz="2000" dirty="0">
              <a:solidFill>
                <a:schemeClr val="tx2"/>
              </a:solidFill>
            </a:endParaRPr>
          </a:p>
          <a:p>
            <a:endParaRPr lang="en-US" sz="2000" dirty="0"/>
          </a:p>
          <a:p>
            <a:pPr marL="0" indent="0">
              <a:buNone/>
            </a:pPr>
            <a:endParaRPr lang="en-US" sz="2000" dirty="0"/>
          </a:p>
        </p:txBody>
      </p:sp>
    </p:spTree>
    <p:extLst>
      <p:ext uri="{BB962C8B-B14F-4D97-AF65-F5344CB8AC3E}">
        <p14:creationId xmlns:p14="http://schemas.microsoft.com/office/powerpoint/2010/main" val="28006657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99ECE554-8B14-B785-2CA4-8CAAFB3D3F2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E47A2FC4-EBC5-A72E-C03B-2953BF98784E}"/>
              </a:ext>
            </a:extLst>
          </p:cNvPr>
          <p:cNvSpPr>
            <a:spLocks noGrp="1"/>
          </p:cNvSpPr>
          <p:nvPr>
            <p:ph type="title"/>
          </p:nvPr>
        </p:nvSpPr>
        <p:spPr>
          <a:xfrm>
            <a:off x="753270" y="223187"/>
            <a:ext cx="10515600" cy="1325563"/>
          </a:xfrm>
        </p:spPr>
        <p:txBody>
          <a:bodyPr/>
          <a:lstStyle/>
          <a:p>
            <a:pPr algn="ctr"/>
            <a:r>
              <a:rPr lang="en-US" b="1" dirty="0">
                <a:solidFill>
                  <a:schemeClr val="bg2"/>
                </a:solidFill>
              </a:rPr>
              <a:t>QUESTIONS ABOUT SEA5?</a:t>
            </a:r>
          </a:p>
        </p:txBody>
      </p:sp>
      <p:sp>
        <p:nvSpPr>
          <p:cNvPr id="6" name="Content Placeholder 5">
            <a:extLst>
              <a:ext uri="{FF2B5EF4-FFF2-40B4-BE49-F238E27FC236}">
                <a16:creationId xmlns:a16="http://schemas.microsoft.com/office/drawing/2014/main" id="{2514F842-D439-40F3-91E6-08DE1767DC8B}"/>
              </a:ext>
            </a:extLst>
          </p:cNvPr>
          <p:cNvSpPr>
            <a:spLocks noGrp="1"/>
          </p:cNvSpPr>
          <p:nvPr>
            <p:ph idx="1"/>
          </p:nvPr>
        </p:nvSpPr>
        <p:spPr>
          <a:xfrm>
            <a:off x="472965" y="1237594"/>
            <a:ext cx="11359055" cy="4939370"/>
          </a:xfrm>
        </p:spPr>
        <p:txBody>
          <a:bodyPr>
            <a:normAutofit/>
          </a:bodyPr>
          <a:lstStyle/>
          <a:p>
            <a:pPr marL="0" indent="0">
              <a:buNone/>
            </a:pPr>
            <a:endParaRPr lang="en-US" dirty="0">
              <a:solidFill>
                <a:schemeClr val="bg2"/>
              </a:solidFill>
            </a:endParaRPr>
          </a:p>
          <a:p>
            <a:pPr marL="0" indent="0">
              <a:buNone/>
            </a:pPr>
            <a:r>
              <a:rPr lang="en-US" sz="4000" i="1" dirty="0">
                <a:solidFill>
                  <a:schemeClr val="bg2"/>
                </a:solidFill>
              </a:rPr>
              <a:t>All other questions should be held until the relevant bill is discussed. </a:t>
            </a:r>
          </a:p>
          <a:p>
            <a:pPr marL="0" indent="0">
              <a:buNone/>
            </a:pPr>
            <a:endParaRPr lang="en-US"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p:txBody>
      </p:sp>
    </p:spTree>
    <p:extLst>
      <p:ext uri="{BB962C8B-B14F-4D97-AF65-F5344CB8AC3E}">
        <p14:creationId xmlns:p14="http://schemas.microsoft.com/office/powerpoint/2010/main" val="35188436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3">
            <a:lumMod val="50000"/>
          </a:schemeClr>
        </a:solidFill>
        <a:effectLst/>
      </p:bgPr>
    </p:bg>
    <p:spTree>
      <p:nvGrpSpPr>
        <p:cNvPr id="1" name="">
          <a:extLst>
            <a:ext uri="{FF2B5EF4-FFF2-40B4-BE49-F238E27FC236}">
              <a16:creationId xmlns:a16="http://schemas.microsoft.com/office/drawing/2014/main" id="{7F623BD6-87AF-E026-6831-BB428F8985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F9A678-F2AC-77AB-A954-A925EA98FEA4}"/>
              </a:ext>
            </a:extLst>
          </p:cNvPr>
          <p:cNvSpPr>
            <a:spLocks noGrp="1"/>
          </p:cNvSpPr>
          <p:nvPr>
            <p:ph type="ctrTitle"/>
          </p:nvPr>
        </p:nvSpPr>
        <p:spPr/>
        <p:txBody>
          <a:bodyPr>
            <a:normAutofit/>
          </a:bodyPr>
          <a:lstStyle/>
          <a:p>
            <a:r>
              <a:rPr lang="en-US" b="1" dirty="0">
                <a:solidFill>
                  <a:schemeClr val="bg2"/>
                </a:solidFill>
              </a:rPr>
              <a:t>SEA23</a:t>
            </a:r>
            <a:br>
              <a:rPr lang="en-US" dirty="0">
                <a:solidFill>
                  <a:schemeClr val="bg2"/>
                </a:solidFill>
              </a:rPr>
            </a:br>
            <a:r>
              <a:rPr lang="en-US" b="1" dirty="0">
                <a:solidFill>
                  <a:schemeClr val="bg2"/>
                </a:solidFill>
              </a:rPr>
              <a:t>County Fairground Permits</a:t>
            </a:r>
            <a:endParaRPr lang="en-US" b="1" i="1" dirty="0">
              <a:solidFill>
                <a:schemeClr val="bg2"/>
              </a:solidFill>
            </a:endParaRPr>
          </a:p>
        </p:txBody>
      </p:sp>
    </p:spTree>
    <p:extLst>
      <p:ext uri="{BB962C8B-B14F-4D97-AF65-F5344CB8AC3E}">
        <p14:creationId xmlns:p14="http://schemas.microsoft.com/office/powerpoint/2010/main" val="40970453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97844EF5-536B-E16A-55E4-F90C6FC7DBFD}"/>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3EB65D0-7B61-D029-B207-2DBBAB449135}"/>
              </a:ext>
            </a:extLst>
          </p:cNvPr>
          <p:cNvSpPr>
            <a:spLocks noGrp="1"/>
          </p:cNvSpPr>
          <p:nvPr>
            <p:ph type="title"/>
          </p:nvPr>
        </p:nvSpPr>
        <p:spPr/>
        <p:txBody>
          <a:bodyPr/>
          <a:lstStyle/>
          <a:p>
            <a:pPr algn="ctr"/>
            <a:r>
              <a:rPr lang="en-US" sz="4000" b="1" u="sng" dirty="0">
                <a:solidFill>
                  <a:schemeClr val="bg2"/>
                </a:solidFill>
              </a:rPr>
              <a:t>New Permit for County Fairgrounds</a:t>
            </a:r>
            <a:endParaRPr lang="en-US" b="1" u="sng" dirty="0">
              <a:solidFill>
                <a:schemeClr val="bg2"/>
              </a:solidFill>
            </a:endParaRPr>
          </a:p>
        </p:txBody>
      </p:sp>
      <p:sp>
        <p:nvSpPr>
          <p:cNvPr id="6" name="Content Placeholder 5">
            <a:extLst>
              <a:ext uri="{FF2B5EF4-FFF2-40B4-BE49-F238E27FC236}">
                <a16:creationId xmlns:a16="http://schemas.microsoft.com/office/drawing/2014/main" id="{3A8E4C77-B3ED-F726-2B6B-81CCA79A4460}"/>
              </a:ext>
            </a:extLst>
          </p:cNvPr>
          <p:cNvSpPr>
            <a:spLocks noGrp="1"/>
          </p:cNvSpPr>
          <p:nvPr>
            <p:ph idx="1"/>
          </p:nvPr>
        </p:nvSpPr>
        <p:spPr>
          <a:xfrm>
            <a:off x="472966" y="1502979"/>
            <a:ext cx="10880834" cy="4673984"/>
          </a:xfrm>
        </p:spPr>
        <p:txBody>
          <a:bodyPr>
            <a:normAutofit/>
          </a:bodyPr>
          <a:lstStyle/>
          <a:p>
            <a:pPr marL="0" indent="0">
              <a:buNone/>
            </a:pPr>
            <a:r>
              <a:rPr lang="en-US" sz="3600" dirty="0">
                <a:solidFill>
                  <a:schemeClr val="bg2"/>
                </a:solidFill>
              </a:rPr>
              <a:t>Allows approved permittees to serve alcohol at events hosted by local board or unit at county fairgrounds</a:t>
            </a:r>
          </a:p>
          <a:p>
            <a:endParaRPr lang="en-US" dirty="0">
              <a:solidFill>
                <a:schemeClr val="bg2"/>
              </a:solidFill>
            </a:endParaRPr>
          </a:p>
          <a:p>
            <a:pPr marL="0" indent="0">
              <a:buNone/>
            </a:pPr>
            <a:r>
              <a:rPr lang="en-US" sz="3600" dirty="0">
                <a:solidFill>
                  <a:schemeClr val="bg2"/>
                </a:solidFill>
              </a:rPr>
              <a:t>Permit held by local board </a:t>
            </a:r>
          </a:p>
          <a:p>
            <a:pPr lvl="1"/>
            <a:r>
              <a:rPr lang="en-US" sz="3200" dirty="0">
                <a:solidFill>
                  <a:schemeClr val="bg2"/>
                </a:solidFill>
              </a:rPr>
              <a:t>If county fairground owned by local unit, legislative body must approve permit request made by local board</a:t>
            </a:r>
          </a:p>
          <a:p>
            <a:pPr lvl="1"/>
            <a:r>
              <a:rPr lang="en-US" sz="3200" dirty="0">
                <a:solidFill>
                  <a:schemeClr val="bg2"/>
                </a:solidFill>
              </a:rPr>
              <a:t>Local board holds permit even if unit is fairground owner</a:t>
            </a:r>
          </a:p>
          <a:p>
            <a:pPr marL="0" indent="0">
              <a:buNone/>
            </a:pPr>
            <a:endParaRPr lang="en-US" sz="3600" dirty="0">
              <a:solidFill>
                <a:schemeClr val="bg2"/>
              </a:solidFill>
            </a:endParaRPr>
          </a:p>
          <a:p>
            <a:pPr lvl="1"/>
            <a:endParaRPr lang="en-US" sz="3200" dirty="0">
              <a:solidFill>
                <a:schemeClr val="bg2"/>
              </a:solidFill>
            </a:endParaRPr>
          </a:p>
          <a:p>
            <a:pPr marL="0" indent="0">
              <a:buNone/>
            </a:pPr>
            <a:endParaRPr lang="en-US" dirty="0">
              <a:solidFill>
                <a:schemeClr val="bg2"/>
              </a:solidFill>
            </a:endParaRPr>
          </a:p>
          <a:p>
            <a:pPr marL="0" indent="0">
              <a:buNone/>
            </a:pPr>
            <a:endParaRPr lang="en-US" sz="3600" dirty="0">
              <a:solidFill>
                <a:schemeClr val="bg2"/>
              </a:solidFill>
            </a:endParaRPr>
          </a:p>
          <a:p>
            <a:pPr marL="0" indent="0">
              <a:buNone/>
            </a:pPr>
            <a:endParaRPr lang="en-US" sz="3600" dirty="0">
              <a:solidFill>
                <a:schemeClr val="bg2"/>
              </a:solidFill>
            </a:endParaRPr>
          </a:p>
          <a:p>
            <a:endParaRPr lang="en-US"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p:txBody>
      </p:sp>
    </p:spTree>
    <p:extLst>
      <p:ext uri="{BB962C8B-B14F-4D97-AF65-F5344CB8AC3E}">
        <p14:creationId xmlns:p14="http://schemas.microsoft.com/office/powerpoint/2010/main" val="6434023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BE81675-3C8E-2B5B-8E87-637AD097B543}"/>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DF76A69-00A9-53F0-F1CD-3FA9C90688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useBgFill="1">
        <p:nvSpPr>
          <p:cNvPr id="10" name="Rectangle 9">
            <a:extLst>
              <a:ext uri="{FF2B5EF4-FFF2-40B4-BE49-F238E27FC236}">
                <a16:creationId xmlns:a16="http://schemas.microsoft.com/office/drawing/2014/main" id="{A01E44C4-F0C8-E543-6D62-4199E30546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DB47E1ED-0A8A-6357-2875-116E096F7C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C77BAE46-4E22-4DE0-1DD8-D740AFEBE8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Rectangle 15">
            <a:extLst>
              <a:ext uri="{FF2B5EF4-FFF2-40B4-BE49-F238E27FC236}">
                <a16:creationId xmlns:a16="http://schemas.microsoft.com/office/drawing/2014/main" id="{3B1042F9-5BD2-595F-F7A7-2CF9B0E682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8" name="Freeform: Shape 17">
            <a:extLst>
              <a:ext uri="{FF2B5EF4-FFF2-40B4-BE49-F238E27FC236}">
                <a16:creationId xmlns:a16="http://schemas.microsoft.com/office/drawing/2014/main" id="{33E9203C-8BCC-644A-8E27-830C8E9F01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20" name="Rectangle 19">
            <a:extLst>
              <a:ext uri="{FF2B5EF4-FFF2-40B4-BE49-F238E27FC236}">
                <a16:creationId xmlns:a16="http://schemas.microsoft.com/office/drawing/2014/main" id="{3CA02191-CE1A-521D-EF38-0B5EE7EB65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2116F606-82A0-0F9C-FE6B-369DAF64E660}"/>
              </a:ext>
            </a:extLst>
          </p:cNvPr>
          <p:cNvSpPr>
            <a:spLocks noGrp="1"/>
          </p:cNvSpPr>
          <p:nvPr>
            <p:ph type="title"/>
          </p:nvPr>
        </p:nvSpPr>
        <p:spPr>
          <a:xfrm>
            <a:off x="205390" y="649480"/>
            <a:ext cx="3482748" cy="2680342"/>
          </a:xfrm>
        </p:spPr>
        <p:txBody>
          <a:bodyPr anchor="b">
            <a:normAutofit/>
          </a:bodyPr>
          <a:lstStyle/>
          <a:p>
            <a:r>
              <a:rPr lang="en-US" sz="4000" b="1" dirty="0">
                <a:solidFill>
                  <a:srgbClr val="FFFFFF"/>
                </a:solidFill>
                <a:effectLst>
                  <a:outerShdw blurRad="38100" dist="38100" dir="2700000" algn="tl">
                    <a:srgbClr val="000000">
                      <a:alpha val="43137"/>
                    </a:srgbClr>
                  </a:outerShdw>
                </a:effectLst>
              </a:rPr>
              <a:t>Fairground Permit Terms</a:t>
            </a:r>
          </a:p>
        </p:txBody>
      </p:sp>
      <p:sp>
        <p:nvSpPr>
          <p:cNvPr id="3" name="Content Placeholder 2">
            <a:extLst>
              <a:ext uri="{FF2B5EF4-FFF2-40B4-BE49-F238E27FC236}">
                <a16:creationId xmlns:a16="http://schemas.microsoft.com/office/drawing/2014/main" id="{E0DC56D4-83FC-8287-89E5-4CBBC8CB741A}"/>
              </a:ext>
            </a:extLst>
          </p:cNvPr>
          <p:cNvSpPr>
            <a:spLocks noGrp="1"/>
          </p:cNvSpPr>
          <p:nvPr>
            <p:ph idx="1"/>
          </p:nvPr>
        </p:nvSpPr>
        <p:spPr>
          <a:xfrm>
            <a:off x="4319199" y="649480"/>
            <a:ext cx="7454576" cy="5727569"/>
          </a:xfrm>
        </p:spPr>
        <p:txBody>
          <a:bodyPr anchor="ctr">
            <a:normAutofit/>
          </a:bodyPr>
          <a:lstStyle/>
          <a:p>
            <a:pPr marL="0" indent="0">
              <a:buNone/>
            </a:pPr>
            <a:r>
              <a:rPr lang="en-US" sz="2000" dirty="0">
                <a:solidFill>
                  <a:schemeClr val="tx2"/>
                </a:solidFill>
              </a:rPr>
              <a:t>Terms of county fairground permit are as follows:</a:t>
            </a:r>
          </a:p>
          <a:p>
            <a:pPr lvl="1"/>
            <a:endParaRPr lang="en-US" sz="1600" dirty="0">
              <a:solidFill>
                <a:schemeClr val="tx2"/>
              </a:solidFill>
            </a:endParaRPr>
          </a:p>
          <a:p>
            <a:pPr marL="457200" indent="-457200">
              <a:buFont typeface="+mj-lt"/>
              <a:buAutoNum type="arabicPeriod"/>
            </a:pPr>
            <a:r>
              <a:rPr lang="en-US" sz="2000" dirty="0">
                <a:solidFill>
                  <a:schemeClr val="tx2"/>
                </a:solidFill>
              </a:rPr>
              <a:t>Free permit ($0.00 fee)</a:t>
            </a:r>
          </a:p>
          <a:p>
            <a:pPr marL="457200" indent="-457200">
              <a:buFont typeface="+mj-lt"/>
              <a:buAutoNum type="arabicPeriod"/>
            </a:pPr>
            <a:r>
              <a:rPr lang="en-US" sz="2000" dirty="0">
                <a:solidFill>
                  <a:schemeClr val="tx2"/>
                </a:solidFill>
              </a:rPr>
              <a:t>One (1) year permit (renewed annually)</a:t>
            </a:r>
          </a:p>
          <a:p>
            <a:pPr marL="457200" indent="-457200">
              <a:buFont typeface="+mj-lt"/>
              <a:buAutoNum type="arabicPeriod"/>
            </a:pPr>
            <a:r>
              <a:rPr lang="en-US" sz="2000" dirty="0">
                <a:solidFill>
                  <a:schemeClr val="tx2"/>
                </a:solidFill>
              </a:rPr>
              <a:t>Allows sale of alcohol by glass for onsite consumption</a:t>
            </a:r>
          </a:p>
          <a:p>
            <a:pPr marL="457200" indent="-457200">
              <a:buFont typeface="+mj-lt"/>
              <a:buAutoNum type="arabicPeriod"/>
            </a:pPr>
            <a:r>
              <a:rPr lang="en-US" sz="2000" dirty="0">
                <a:solidFill>
                  <a:schemeClr val="tx2"/>
                </a:solidFill>
              </a:rPr>
              <a:t>Local board designates vendors to participate in permitted events</a:t>
            </a:r>
          </a:p>
          <a:p>
            <a:pPr marL="1371600" lvl="2" indent="-457200">
              <a:buFont typeface="+mj-lt"/>
              <a:buAutoNum type="alphaLcPeriod"/>
            </a:pPr>
            <a:r>
              <a:rPr lang="en-US" sz="1600" dirty="0">
                <a:solidFill>
                  <a:schemeClr val="tx2"/>
                </a:solidFill>
              </a:rPr>
              <a:t>Retailers</a:t>
            </a:r>
          </a:p>
          <a:p>
            <a:pPr marL="1371600" lvl="2" indent="-457200">
              <a:buFont typeface="+mj-lt"/>
              <a:buAutoNum type="alphaLcPeriod"/>
            </a:pPr>
            <a:r>
              <a:rPr lang="en-US" sz="1600" dirty="0">
                <a:solidFill>
                  <a:schemeClr val="tx2"/>
                </a:solidFill>
              </a:rPr>
              <a:t>Craft Manufacturers</a:t>
            </a:r>
          </a:p>
          <a:p>
            <a:pPr marL="457200" indent="-457200">
              <a:buFont typeface="+mj-lt"/>
              <a:buAutoNum type="arabicPeriod"/>
            </a:pPr>
            <a:r>
              <a:rPr lang="en-US" sz="2000" dirty="0">
                <a:solidFill>
                  <a:schemeClr val="tx2"/>
                </a:solidFill>
              </a:rPr>
              <a:t>Minors may be present in areas where alcohol is served</a:t>
            </a:r>
          </a:p>
          <a:p>
            <a:pPr marL="0" indent="0">
              <a:buNone/>
            </a:pPr>
            <a:endParaRPr lang="en-US" sz="2000" dirty="0">
              <a:solidFill>
                <a:schemeClr val="tx2"/>
              </a:solidFill>
            </a:endParaRPr>
          </a:p>
          <a:p>
            <a:pPr marL="0" indent="0">
              <a:buNone/>
            </a:pPr>
            <a:endParaRPr lang="en-US" sz="2000" dirty="0">
              <a:solidFill>
                <a:schemeClr val="tx2"/>
              </a:solidFill>
            </a:endParaRPr>
          </a:p>
          <a:p>
            <a:pPr marL="0" indent="0">
              <a:buNone/>
            </a:pPr>
            <a:endParaRPr lang="en-US" sz="2000" dirty="0">
              <a:solidFill>
                <a:schemeClr val="tx2"/>
              </a:solidFill>
            </a:endParaRPr>
          </a:p>
          <a:p>
            <a:pPr marL="0" indent="0">
              <a:buNone/>
            </a:pPr>
            <a:endParaRPr lang="en-US" sz="2000" dirty="0">
              <a:solidFill>
                <a:schemeClr val="tx2"/>
              </a:solidFill>
            </a:endParaRPr>
          </a:p>
          <a:p>
            <a:endParaRPr lang="en-US" sz="2000" dirty="0"/>
          </a:p>
          <a:p>
            <a:pPr marL="0" indent="0">
              <a:buNone/>
            </a:pPr>
            <a:endParaRPr lang="en-US" sz="2000" dirty="0"/>
          </a:p>
        </p:txBody>
      </p:sp>
    </p:spTree>
    <p:extLst>
      <p:ext uri="{BB962C8B-B14F-4D97-AF65-F5344CB8AC3E}">
        <p14:creationId xmlns:p14="http://schemas.microsoft.com/office/powerpoint/2010/main" val="14807343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F1749EE-FDCF-B87F-9B40-1C5245A5BEC0}"/>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587DCB9-C712-CF9F-831C-931BBF3140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useBgFill="1">
        <p:nvSpPr>
          <p:cNvPr id="10" name="Rectangle 9">
            <a:extLst>
              <a:ext uri="{FF2B5EF4-FFF2-40B4-BE49-F238E27FC236}">
                <a16:creationId xmlns:a16="http://schemas.microsoft.com/office/drawing/2014/main" id="{D73C395D-195D-0F1A-CEE7-59FD2488CC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87B98C7B-248A-5471-1A61-D1D92C5CEA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62231570-2F36-63B2-A002-E042AD0FDE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Rectangle 15">
            <a:extLst>
              <a:ext uri="{FF2B5EF4-FFF2-40B4-BE49-F238E27FC236}">
                <a16:creationId xmlns:a16="http://schemas.microsoft.com/office/drawing/2014/main" id="{781AFC6B-972A-4C95-8A05-77C94E9C7E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8" name="Freeform: Shape 17">
            <a:extLst>
              <a:ext uri="{FF2B5EF4-FFF2-40B4-BE49-F238E27FC236}">
                <a16:creationId xmlns:a16="http://schemas.microsoft.com/office/drawing/2014/main" id="{7F4F0222-379A-C94A-34C8-0BCAAB7105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20" name="Rectangle 19">
            <a:extLst>
              <a:ext uri="{FF2B5EF4-FFF2-40B4-BE49-F238E27FC236}">
                <a16:creationId xmlns:a16="http://schemas.microsoft.com/office/drawing/2014/main" id="{E85A7455-B8D1-DC1B-A89D-DD0B9F1FC3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638F5470-2C40-2E8D-6DE4-F1E3355A2407}"/>
              </a:ext>
            </a:extLst>
          </p:cNvPr>
          <p:cNvSpPr>
            <a:spLocks noGrp="1"/>
          </p:cNvSpPr>
          <p:nvPr>
            <p:ph type="title"/>
          </p:nvPr>
        </p:nvSpPr>
        <p:spPr>
          <a:xfrm>
            <a:off x="205390" y="649480"/>
            <a:ext cx="3482748" cy="2680342"/>
          </a:xfrm>
        </p:spPr>
        <p:txBody>
          <a:bodyPr anchor="b">
            <a:normAutofit/>
          </a:bodyPr>
          <a:lstStyle/>
          <a:p>
            <a:r>
              <a:rPr lang="en-US" sz="4000" b="1" dirty="0">
                <a:solidFill>
                  <a:srgbClr val="FFFFFF"/>
                </a:solidFill>
                <a:effectLst>
                  <a:outerShdw blurRad="38100" dist="38100" dir="2700000" algn="tl">
                    <a:srgbClr val="000000">
                      <a:alpha val="43137"/>
                    </a:srgbClr>
                  </a:outerShdw>
                </a:effectLst>
              </a:rPr>
              <a:t>Permit Requirements</a:t>
            </a:r>
          </a:p>
        </p:txBody>
      </p:sp>
      <p:sp>
        <p:nvSpPr>
          <p:cNvPr id="3" name="Content Placeholder 2">
            <a:extLst>
              <a:ext uri="{FF2B5EF4-FFF2-40B4-BE49-F238E27FC236}">
                <a16:creationId xmlns:a16="http://schemas.microsoft.com/office/drawing/2014/main" id="{6C36F87F-7557-CF0D-6363-FEDDB8F6C5EF}"/>
              </a:ext>
            </a:extLst>
          </p:cNvPr>
          <p:cNvSpPr>
            <a:spLocks noGrp="1"/>
          </p:cNvSpPr>
          <p:nvPr>
            <p:ph idx="1"/>
          </p:nvPr>
        </p:nvSpPr>
        <p:spPr>
          <a:xfrm>
            <a:off x="4243216" y="337457"/>
            <a:ext cx="7530559" cy="6039592"/>
          </a:xfrm>
        </p:spPr>
        <p:txBody>
          <a:bodyPr anchor="ctr">
            <a:normAutofit lnSpcReduction="10000"/>
          </a:bodyPr>
          <a:lstStyle/>
          <a:p>
            <a:pPr marL="0" indent="0">
              <a:buNone/>
            </a:pPr>
            <a:endParaRPr lang="en-US" sz="2400" dirty="0">
              <a:solidFill>
                <a:schemeClr val="tx2"/>
              </a:solidFill>
            </a:endParaRPr>
          </a:p>
          <a:p>
            <a:pPr marL="0" indent="0">
              <a:buNone/>
            </a:pPr>
            <a:endParaRPr lang="en-US" sz="2400" dirty="0">
              <a:solidFill>
                <a:schemeClr val="tx2"/>
              </a:solidFill>
            </a:endParaRPr>
          </a:p>
          <a:p>
            <a:pPr marL="0" indent="0">
              <a:buNone/>
            </a:pPr>
            <a:endParaRPr lang="en-US" sz="2400" dirty="0">
              <a:solidFill>
                <a:schemeClr val="tx2"/>
              </a:solidFill>
            </a:endParaRPr>
          </a:p>
          <a:p>
            <a:pPr marL="0" indent="0">
              <a:buNone/>
            </a:pPr>
            <a:r>
              <a:rPr lang="en-US" sz="2400" dirty="0">
                <a:solidFill>
                  <a:schemeClr val="tx2"/>
                </a:solidFill>
              </a:rPr>
              <a:t>Local board must provide ATC following to maintain permit:</a:t>
            </a:r>
          </a:p>
          <a:p>
            <a:pPr lvl="1"/>
            <a:endParaRPr lang="en-US" sz="1800" dirty="0">
              <a:solidFill>
                <a:schemeClr val="tx2"/>
              </a:solidFill>
            </a:endParaRPr>
          </a:p>
          <a:p>
            <a:pPr marL="457200" indent="-457200">
              <a:buFont typeface="+mj-lt"/>
              <a:buAutoNum type="arabicPeriod"/>
            </a:pPr>
            <a:r>
              <a:rPr lang="en-US" sz="2400" dirty="0">
                <a:solidFill>
                  <a:schemeClr val="tx2"/>
                </a:solidFill>
              </a:rPr>
              <a:t>Completed permit application (annual renewal)</a:t>
            </a:r>
          </a:p>
          <a:p>
            <a:pPr marL="457200" indent="-457200">
              <a:buFont typeface="+mj-lt"/>
              <a:buAutoNum type="arabicPeriod"/>
            </a:pPr>
            <a:r>
              <a:rPr lang="en-US" sz="2400" dirty="0">
                <a:solidFill>
                  <a:schemeClr val="tx2"/>
                </a:solidFill>
              </a:rPr>
              <a:t>List of designated vendors with permit numbers</a:t>
            </a:r>
          </a:p>
          <a:p>
            <a:pPr marL="457200" indent="-457200">
              <a:buFont typeface="+mj-lt"/>
              <a:buAutoNum type="arabicPeriod"/>
            </a:pPr>
            <a:r>
              <a:rPr lang="en-US" sz="2400" dirty="0">
                <a:solidFill>
                  <a:schemeClr val="tx2"/>
                </a:solidFill>
              </a:rPr>
              <a:t>Dates of all events hosted by local board under permit</a:t>
            </a:r>
          </a:p>
          <a:p>
            <a:pPr marL="457200" indent="-457200">
              <a:buFont typeface="+mj-lt"/>
              <a:buAutoNum type="arabicPeriod"/>
            </a:pPr>
            <a:r>
              <a:rPr lang="en-US" sz="2400" dirty="0">
                <a:solidFill>
                  <a:schemeClr val="tx2"/>
                </a:solidFill>
              </a:rPr>
              <a:t>Floor plan for area alcohol is sold</a:t>
            </a:r>
          </a:p>
          <a:p>
            <a:pPr marL="457200" indent="-457200">
              <a:buFont typeface="+mj-lt"/>
              <a:buAutoNum type="arabicPeriod"/>
            </a:pPr>
            <a:r>
              <a:rPr lang="en-US" sz="2400" dirty="0">
                <a:solidFill>
                  <a:schemeClr val="tx2"/>
                </a:solidFill>
              </a:rPr>
              <a:t>Supplement application with changes to above information</a:t>
            </a:r>
          </a:p>
          <a:p>
            <a:pPr lvl="1"/>
            <a:r>
              <a:rPr lang="en-US" sz="1800" dirty="0">
                <a:solidFill>
                  <a:schemeClr val="tx2"/>
                </a:solidFill>
              </a:rPr>
              <a:t>Add or remove designated vendors</a:t>
            </a:r>
          </a:p>
          <a:p>
            <a:pPr lvl="1"/>
            <a:r>
              <a:rPr lang="en-US" sz="1800" dirty="0">
                <a:solidFill>
                  <a:schemeClr val="tx2"/>
                </a:solidFill>
              </a:rPr>
              <a:t>Add or remove events</a:t>
            </a:r>
          </a:p>
          <a:p>
            <a:pPr lvl="1"/>
            <a:r>
              <a:rPr lang="en-US" sz="1800" dirty="0">
                <a:solidFill>
                  <a:schemeClr val="tx2"/>
                </a:solidFill>
              </a:rPr>
              <a:t>Changes floor plan</a:t>
            </a:r>
          </a:p>
          <a:p>
            <a:pPr marL="0" indent="0">
              <a:buNone/>
            </a:pPr>
            <a:endParaRPr lang="en-US" sz="2000" dirty="0">
              <a:solidFill>
                <a:schemeClr val="tx2"/>
              </a:solidFill>
            </a:endParaRPr>
          </a:p>
          <a:p>
            <a:pPr marL="0" indent="0">
              <a:buNone/>
            </a:pPr>
            <a:endParaRPr lang="en-US" sz="2000" dirty="0">
              <a:solidFill>
                <a:schemeClr val="tx2"/>
              </a:solidFill>
            </a:endParaRPr>
          </a:p>
          <a:p>
            <a:pPr marL="0" indent="0">
              <a:buNone/>
            </a:pPr>
            <a:endParaRPr lang="en-US" sz="2000" dirty="0">
              <a:solidFill>
                <a:schemeClr val="tx2"/>
              </a:solidFill>
            </a:endParaRPr>
          </a:p>
          <a:p>
            <a:pPr marL="0" indent="0">
              <a:buNone/>
            </a:pPr>
            <a:endParaRPr lang="en-US" sz="2000" dirty="0">
              <a:solidFill>
                <a:schemeClr val="tx2"/>
              </a:solidFill>
            </a:endParaRPr>
          </a:p>
          <a:p>
            <a:endParaRPr lang="en-US" sz="2000" dirty="0"/>
          </a:p>
          <a:p>
            <a:pPr marL="0" indent="0">
              <a:buNone/>
            </a:pPr>
            <a:endParaRPr lang="en-US" sz="2000" dirty="0"/>
          </a:p>
        </p:txBody>
      </p:sp>
    </p:spTree>
    <p:extLst>
      <p:ext uri="{BB962C8B-B14F-4D97-AF65-F5344CB8AC3E}">
        <p14:creationId xmlns:p14="http://schemas.microsoft.com/office/powerpoint/2010/main" val="27517049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6E9E8D45-4469-D767-7EBB-DDF4882C1B2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2C02D240-979B-94B0-4C51-56F80822D7AD}"/>
              </a:ext>
            </a:extLst>
          </p:cNvPr>
          <p:cNvSpPr>
            <a:spLocks noGrp="1"/>
          </p:cNvSpPr>
          <p:nvPr>
            <p:ph type="title"/>
          </p:nvPr>
        </p:nvSpPr>
        <p:spPr/>
        <p:txBody>
          <a:bodyPr>
            <a:normAutofit/>
          </a:bodyPr>
          <a:lstStyle/>
          <a:p>
            <a:pPr algn="ctr"/>
            <a:r>
              <a:rPr lang="en-US" sz="5400" b="1" i="1" dirty="0">
                <a:solidFill>
                  <a:schemeClr val="bg2"/>
                </a:solidFill>
              </a:rPr>
              <a:t>Permit Requirements</a:t>
            </a:r>
          </a:p>
        </p:txBody>
      </p:sp>
      <p:sp>
        <p:nvSpPr>
          <p:cNvPr id="6" name="Content Placeholder 5">
            <a:extLst>
              <a:ext uri="{FF2B5EF4-FFF2-40B4-BE49-F238E27FC236}">
                <a16:creationId xmlns:a16="http://schemas.microsoft.com/office/drawing/2014/main" id="{068834E4-1650-B231-E8AB-97D41438E100}"/>
              </a:ext>
            </a:extLst>
          </p:cNvPr>
          <p:cNvSpPr>
            <a:spLocks noGrp="1"/>
          </p:cNvSpPr>
          <p:nvPr>
            <p:ph idx="1"/>
          </p:nvPr>
        </p:nvSpPr>
        <p:spPr>
          <a:xfrm>
            <a:off x="472965" y="1502978"/>
            <a:ext cx="11461532" cy="5087007"/>
          </a:xfrm>
        </p:spPr>
        <p:txBody>
          <a:bodyPr>
            <a:normAutofit fontScale="92500" lnSpcReduction="10000"/>
          </a:bodyPr>
          <a:lstStyle/>
          <a:p>
            <a:pPr marL="0" indent="0">
              <a:buNone/>
            </a:pPr>
            <a:r>
              <a:rPr lang="en-US" sz="3600" dirty="0">
                <a:solidFill>
                  <a:schemeClr val="bg2"/>
                </a:solidFill>
              </a:rPr>
              <a:t>Local board must adhere to all requirements of Title 7.1 and rules adopted by Commission (905 IAC 1-1 et seq)</a:t>
            </a:r>
          </a:p>
          <a:p>
            <a:pPr marL="0" indent="0">
              <a:buNone/>
            </a:pPr>
            <a:endParaRPr lang="en-US" sz="3600" dirty="0">
              <a:solidFill>
                <a:schemeClr val="bg2"/>
              </a:solidFill>
            </a:endParaRPr>
          </a:p>
          <a:p>
            <a:pPr marL="0" indent="0">
              <a:buNone/>
            </a:pPr>
            <a:r>
              <a:rPr lang="en-US" sz="3600" dirty="0">
                <a:solidFill>
                  <a:schemeClr val="bg2"/>
                </a:solidFill>
              </a:rPr>
              <a:t>Alcohol served by employees certified under 7.1-3-1.5 between 7 AM and 3 AM</a:t>
            </a:r>
          </a:p>
          <a:p>
            <a:pPr marL="0" indent="0">
              <a:buNone/>
            </a:pPr>
            <a:endParaRPr lang="en-US" sz="3600" dirty="0">
              <a:solidFill>
                <a:schemeClr val="bg2"/>
              </a:solidFill>
            </a:endParaRPr>
          </a:p>
          <a:p>
            <a:pPr marL="0" indent="0">
              <a:buNone/>
            </a:pPr>
            <a:r>
              <a:rPr lang="en-US" sz="3600" dirty="0">
                <a:solidFill>
                  <a:schemeClr val="bg2"/>
                </a:solidFill>
              </a:rPr>
              <a:t>Ensure alcohol only served by designated vendors at events sponsored by local board</a:t>
            </a:r>
          </a:p>
          <a:p>
            <a:r>
              <a:rPr lang="en-US" sz="3600" b="1" dirty="0">
                <a:solidFill>
                  <a:srgbClr val="FF0000"/>
                </a:solidFill>
              </a:rPr>
              <a:t>Private events cannot utilize fairground permit</a:t>
            </a:r>
          </a:p>
          <a:p>
            <a:r>
              <a:rPr lang="en-US" sz="3600" b="1" dirty="0">
                <a:solidFill>
                  <a:srgbClr val="FF0000"/>
                </a:solidFill>
              </a:rPr>
              <a:t>Local board is liable for events hosted under permit!</a:t>
            </a:r>
          </a:p>
          <a:p>
            <a:pPr marL="0" indent="0">
              <a:buNone/>
            </a:pPr>
            <a:endParaRPr lang="en-US" sz="3600" dirty="0">
              <a:solidFill>
                <a:schemeClr val="bg2"/>
              </a:solidFill>
            </a:endParaRPr>
          </a:p>
          <a:p>
            <a:pPr marL="0" indent="0">
              <a:buNone/>
            </a:pPr>
            <a:endParaRPr lang="en-US" sz="3600" dirty="0">
              <a:solidFill>
                <a:schemeClr val="bg2"/>
              </a:solidFill>
            </a:endParaRPr>
          </a:p>
          <a:p>
            <a:pPr marL="0" indent="0">
              <a:buNone/>
            </a:pPr>
            <a:endParaRPr lang="en-US" sz="3600" dirty="0">
              <a:solidFill>
                <a:schemeClr val="bg2"/>
              </a:solidFill>
            </a:endParaRPr>
          </a:p>
          <a:p>
            <a:pPr lvl="1"/>
            <a:endParaRPr lang="en-US" sz="3200" dirty="0">
              <a:solidFill>
                <a:schemeClr val="bg2"/>
              </a:solidFill>
            </a:endParaRPr>
          </a:p>
          <a:p>
            <a:pPr marL="0" indent="0">
              <a:buNone/>
            </a:pPr>
            <a:endParaRPr lang="en-US" dirty="0">
              <a:solidFill>
                <a:schemeClr val="bg2"/>
              </a:solidFill>
            </a:endParaRPr>
          </a:p>
          <a:p>
            <a:pPr marL="0" indent="0">
              <a:buNone/>
            </a:pPr>
            <a:endParaRPr lang="en-US" sz="3600" dirty="0">
              <a:solidFill>
                <a:schemeClr val="bg2"/>
              </a:solidFill>
            </a:endParaRPr>
          </a:p>
          <a:p>
            <a:pPr marL="0" indent="0">
              <a:buNone/>
            </a:pPr>
            <a:endParaRPr lang="en-US" sz="3600" dirty="0">
              <a:solidFill>
                <a:schemeClr val="bg2"/>
              </a:solidFill>
            </a:endParaRPr>
          </a:p>
          <a:p>
            <a:endParaRPr lang="en-US"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p:txBody>
      </p:sp>
    </p:spTree>
    <p:extLst>
      <p:ext uri="{BB962C8B-B14F-4D97-AF65-F5344CB8AC3E}">
        <p14:creationId xmlns:p14="http://schemas.microsoft.com/office/powerpoint/2010/main" val="28802293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BBABDDF9-23C0-E01B-E385-D5974A2B104F}"/>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E9AE79F-F196-1033-788D-509DA4ABD377}"/>
              </a:ext>
            </a:extLst>
          </p:cNvPr>
          <p:cNvSpPr>
            <a:spLocks noGrp="1"/>
          </p:cNvSpPr>
          <p:nvPr>
            <p:ph type="title"/>
          </p:nvPr>
        </p:nvSpPr>
        <p:spPr/>
        <p:txBody>
          <a:bodyPr>
            <a:normAutofit/>
          </a:bodyPr>
          <a:lstStyle/>
          <a:p>
            <a:pPr algn="ctr"/>
            <a:r>
              <a:rPr lang="en-US" sz="5400" b="1" i="1" dirty="0">
                <a:solidFill>
                  <a:schemeClr val="bg2"/>
                </a:solidFill>
              </a:rPr>
              <a:t>Risk Management Suggestions</a:t>
            </a:r>
          </a:p>
        </p:txBody>
      </p:sp>
      <p:sp>
        <p:nvSpPr>
          <p:cNvPr id="6" name="Content Placeholder 5">
            <a:extLst>
              <a:ext uri="{FF2B5EF4-FFF2-40B4-BE49-F238E27FC236}">
                <a16:creationId xmlns:a16="http://schemas.microsoft.com/office/drawing/2014/main" id="{3A71D5D8-517E-05A0-D268-B0E226EA0FFA}"/>
              </a:ext>
            </a:extLst>
          </p:cNvPr>
          <p:cNvSpPr>
            <a:spLocks noGrp="1"/>
          </p:cNvSpPr>
          <p:nvPr>
            <p:ph idx="1"/>
          </p:nvPr>
        </p:nvSpPr>
        <p:spPr>
          <a:xfrm>
            <a:off x="472965" y="1502978"/>
            <a:ext cx="11461532" cy="5087007"/>
          </a:xfrm>
        </p:spPr>
        <p:txBody>
          <a:bodyPr>
            <a:normAutofit fontScale="92500" lnSpcReduction="20000"/>
          </a:bodyPr>
          <a:lstStyle/>
          <a:p>
            <a:pPr marL="0" indent="0">
              <a:buNone/>
            </a:pPr>
            <a:r>
              <a:rPr lang="en-US" sz="3600" dirty="0">
                <a:solidFill>
                  <a:schemeClr val="bg2"/>
                </a:solidFill>
              </a:rPr>
              <a:t>Local board should adopt reasonable policies to promote safety &amp; compliance during permitted events</a:t>
            </a:r>
          </a:p>
          <a:p>
            <a:r>
              <a:rPr lang="en-US" sz="3600" dirty="0">
                <a:solidFill>
                  <a:schemeClr val="bg1"/>
                </a:solidFill>
              </a:rPr>
              <a:t>No outside alcohol in parking areas</a:t>
            </a:r>
          </a:p>
          <a:p>
            <a:r>
              <a:rPr lang="en-US" sz="3600" dirty="0">
                <a:solidFill>
                  <a:schemeClr val="bg1"/>
                </a:solidFill>
              </a:rPr>
              <a:t>No alcohol or event cups allowed in parking area</a:t>
            </a:r>
          </a:p>
          <a:p>
            <a:pPr lvl="1"/>
            <a:r>
              <a:rPr lang="en-US" sz="3200" dirty="0">
                <a:solidFill>
                  <a:schemeClr val="bg1"/>
                </a:solidFill>
              </a:rPr>
              <a:t>Prominent signage regarding above rules</a:t>
            </a:r>
          </a:p>
          <a:p>
            <a:r>
              <a:rPr lang="en-US" sz="3600" dirty="0">
                <a:solidFill>
                  <a:schemeClr val="bg1"/>
                </a:solidFill>
              </a:rPr>
              <a:t>Limit movement of alcohol outside service area</a:t>
            </a:r>
          </a:p>
          <a:p>
            <a:r>
              <a:rPr lang="en-US" sz="3600" dirty="0">
                <a:solidFill>
                  <a:schemeClr val="bg1"/>
                </a:solidFill>
              </a:rPr>
              <a:t>Presence of uniformed LEO at events or parking area</a:t>
            </a:r>
          </a:p>
          <a:p>
            <a:pPr marL="0" indent="0">
              <a:buNone/>
            </a:pPr>
            <a:endParaRPr lang="en-US" sz="3600" b="1" dirty="0">
              <a:solidFill>
                <a:srgbClr val="FF0000"/>
              </a:solidFill>
            </a:endParaRPr>
          </a:p>
          <a:p>
            <a:pPr marL="0" indent="0">
              <a:buNone/>
            </a:pPr>
            <a:r>
              <a:rPr lang="en-US" sz="3600" b="1" i="1" dirty="0">
                <a:solidFill>
                  <a:srgbClr val="FF0000"/>
                </a:solidFill>
              </a:rPr>
              <a:t>**Serious or repeat violations of Title 7.1 or any part of Indiana law related to event hosted using fairground permit may result in suspension or revocation of permit**</a:t>
            </a:r>
          </a:p>
          <a:p>
            <a:pPr lvl="1"/>
            <a:endParaRPr lang="en-US" sz="3200" b="1" dirty="0">
              <a:solidFill>
                <a:srgbClr val="FF0000"/>
              </a:solidFill>
            </a:endParaRPr>
          </a:p>
          <a:p>
            <a:pPr marL="0" indent="0">
              <a:buNone/>
            </a:pPr>
            <a:endParaRPr lang="en-US" sz="3600" dirty="0">
              <a:solidFill>
                <a:schemeClr val="bg2"/>
              </a:solidFill>
            </a:endParaRPr>
          </a:p>
          <a:p>
            <a:pPr marL="0" indent="0">
              <a:buNone/>
            </a:pPr>
            <a:endParaRPr lang="en-US" sz="3600" dirty="0">
              <a:solidFill>
                <a:schemeClr val="bg2"/>
              </a:solidFill>
            </a:endParaRPr>
          </a:p>
          <a:p>
            <a:pPr marL="0" indent="0">
              <a:buNone/>
            </a:pPr>
            <a:endParaRPr lang="en-US" sz="3600" dirty="0">
              <a:solidFill>
                <a:schemeClr val="bg2"/>
              </a:solidFill>
            </a:endParaRPr>
          </a:p>
          <a:p>
            <a:pPr lvl="1"/>
            <a:endParaRPr lang="en-US" sz="3200" dirty="0">
              <a:solidFill>
                <a:schemeClr val="bg2"/>
              </a:solidFill>
            </a:endParaRPr>
          </a:p>
          <a:p>
            <a:pPr marL="0" indent="0">
              <a:buNone/>
            </a:pPr>
            <a:endParaRPr lang="en-US" dirty="0">
              <a:solidFill>
                <a:schemeClr val="bg2"/>
              </a:solidFill>
            </a:endParaRPr>
          </a:p>
          <a:p>
            <a:pPr marL="0" indent="0">
              <a:buNone/>
            </a:pPr>
            <a:endParaRPr lang="en-US" sz="3600" dirty="0">
              <a:solidFill>
                <a:schemeClr val="bg2"/>
              </a:solidFill>
            </a:endParaRPr>
          </a:p>
          <a:p>
            <a:pPr marL="0" indent="0">
              <a:buNone/>
            </a:pPr>
            <a:endParaRPr lang="en-US" sz="3600" dirty="0">
              <a:solidFill>
                <a:schemeClr val="bg2"/>
              </a:solidFill>
            </a:endParaRPr>
          </a:p>
          <a:p>
            <a:endParaRPr lang="en-US"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p:txBody>
      </p:sp>
    </p:spTree>
    <p:extLst>
      <p:ext uri="{BB962C8B-B14F-4D97-AF65-F5344CB8AC3E}">
        <p14:creationId xmlns:p14="http://schemas.microsoft.com/office/powerpoint/2010/main" val="309171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6BD0DCC0-0694-A319-1F71-130519D294C5}"/>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F48A7A04-6CE6-CB36-89F5-B86ED4A3A845}"/>
              </a:ext>
            </a:extLst>
          </p:cNvPr>
          <p:cNvSpPr>
            <a:spLocks noGrp="1"/>
          </p:cNvSpPr>
          <p:nvPr>
            <p:ph type="title"/>
          </p:nvPr>
        </p:nvSpPr>
        <p:spPr>
          <a:xfrm>
            <a:off x="753270" y="223187"/>
            <a:ext cx="10515600" cy="1325563"/>
          </a:xfrm>
        </p:spPr>
        <p:txBody>
          <a:bodyPr/>
          <a:lstStyle/>
          <a:p>
            <a:pPr algn="ctr"/>
            <a:r>
              <a:rPr lang="en-US" b="1" dirty="0">
                <a:solidFill>
                  <a:schemeClr val="bg2"/>
                </a:solidFill>
              </a:rPr>
              <a:t>QUESTIONS ABOUT SEA23?</a:t>
            </a:r>
          </a:p>
        </p:txBody>
      </p:sp>
      <p:sp>
        <p:nvSpPr>
          <p:cNvPr id="6" name="Content Placeholder 5">
            <a:extLst>
              <a:ext uri="{FF2B5EF4-FFF2-40B4-BE49-F238E27FC236}">
                <a16:creationId xmlns:a16="http://schemas.microsoft.com/office/drawing/2014/main" id="{71774473-66E0-0F1B-CC4E-BEBA670FEC19}"/>
              </a:ext>
            </a:extLst>
          </p:cNvPr>
          <p:cNvSpPr>
            <a:spLocks noGrp="1"/>
          </p:cNvSpPr>
          <p:nvPr>
            <p:ph idx="1"/>
          </p:nvPr>
        </p:nvSpPr>
        <p:spPr>
          <a:xfrm>
            <a:off x="472965" y="1237594"/>
            <a:ext cx="11359055" cy="4939370"/>
          </a:xfrm>
        </p:spPr>
        <p:txBody>
          <a:bodyPr>
            <a:normAutofit/>
          </a:bodyPr>
          <a:lstStyle/>
          <a:p>
            <a:pPr marL="0" indent="0">
              <a:buNone/>
            </a:pPr>
            <a:endParaRPr lang="en-US" dirty="0">
              <a:solidFill>
                <a:schemeClr val="bg2"/>
              </a:solidFill>
            </a:endParaRPr>
          </a:p>
          <a:p>
            <a:pPr marL="0" indent="0">
              <a:buNone/>
            </a:pPr>
            <a:endParaRPr lang="en-US" sz="4000" dirty="0">
              <a:solidFill>
                <a:schemeClr val="bg2"/>
              </a:solidFill>
            </a:endParaRPr>
          </a:p>
          <a:p>
            <a:pPr marL="0" indent="0">
              <a:buNone/>
            </a:pPr>
            <a:endParaRPr lang="en-US"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p:txBody>
      </p:sp>
    </p:spTree>
    <p:extLst>
      <p:ext uri="{BB962C8B-B14F-4D97-AF65-F5344CB8AC3E}">
        <p14:creationId xmlns:p14="http://schemas.microsoft.com/office/powerpoint/2010/main" val="12302113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accent3">
            <a:lumMod val="50000"/>
          </a:schemeClr>
        </a:solidFill>
        <a:effectLst/>
      </p:bgPr>
    </p:bg>
    <p:spTree>
      <p:nvGrpSpPr>
        <p:cNvPr id="1" name="">
          <a:extLst>
            <a:ext uri="{FF2B5EF4-FFF2-40B4-BE49-F238E27FC236}">
              <a16:creationId xmlns:a16="http://schemas.microsoft.com/office/drawing/2014/main" id="{7572CA57-D5D1-0020-E1C2-0AD918D057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C20310-04B4-A243-31CD-5774AA3A77F8}"/>
              </a:ext>
            </a:extLst>
          </p:cNvPr>
          <p:cNvSpPr>
            <a:spLocks noGrp="1"/>
          </p:cNvSpPr>
          <p:nvPr>
            <p:ph type="ctrTitle"/>
          </p:nvPr>
        </p:nvSpPr>
        <p:spPr/>
        <p:txBody>
          <a:bodyPr>
            <a:normAutofit/>
          </a:bodyPr>
          <a:lstStyle/>
          <a:p>
            <a:r>
              <a:rPr lang="en-US" b="1" dirty="0">
                <a:solidFill>
                  <a:schemeClr val="bg2"/>
                </a:solidFill>
              </a:rPr>
              <a:t>SEA89</a:t>
            </a:r>
            <a:br>
              <a:rPr lang="en-US" dirty="0">
                <a:solidFill>
                  <a:schemeClr val="bg2"/>
                </a:solidFill>
              </a:rPr>
            </a:br>
            <a:r>
              <a:rPr lang="en-US" b="1" dirty="0">
                <a:solidFill>
                  <a:schemeClr val="bg2"/>
                </a:solidFill>
              </a:rPr>
              <a:t>New Off-Quota Permits</a:t>
            </a:r>
            <a:endParaRPr lang="en-US" b="1" i="1" dirty="0">
              <a:solidFill>
                <a:schemeClr val="bg2"/>
              </a:solidFill>
            </a:endParaRPr>
          </a:p>
        </p:txBody>
      </p:sp>
    </p:spTree>
    <p:extLst>
      <p:ext uri="{BB962C8B-B14F-4D97-AF65-F5344CB8AC3E}">
        <p14:creationId xmlns:p14="http://schemas.microsoft.com/office/powerpoint/2010/main" val="41359792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3">
            <a:lumMod val="5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6BF66D-FF92-B29C-7BD4-EAC61A808F0C}"/>
              </a:ext>
            </a:extLst>
          </p:cNvPr>
          <p:cNvSpPr>
            <a:spLocks noGrp="1"/>
          </p:cNvSpPr>
          <p:nvPr>
            <p:ph type="ctrTitle"/>
          </p:nvPr>
        </p:nvSpPr>
        <p:spPr/>
        <p:txBody>
          <a:bodyPr/>
          <a:lstStyle/>
          <a:p>
            <a:r>
              <a:rPr lang="en-US" dirty="0">
                <a:solidFill>
                  <a:schemeClr val="bg2"/>
                </a:solidFill>
              </a:rPr>
              <a:t>2026 Alcohol &amp; Tobacco Legislation</a:t>
            </a:r>
          </a:p>
        </p:txBody>
      </p:sp>
    </p:spTree>
    <p:extLst>
      <p:ext uri="{BB962C8B-B14F-4D97-AF65-F5344CB8AC3E}">
        <p14:creationId xmlns:p14="http://schemas.microsoft.com/office/powerpoint/2010/main" val="428165108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accent3">
            <a:lumMod val="50000"/>
          </a:schemeClr>
        </a:solidFill>
        <a:effectLst/>
      </p:bgPr>
    </p:bg>
    <p:spTree>
      <p:nvGrpSpPr>
        <p:cNvPr id="1" name="">
          <a:extLst>
            <a:ext uri="{FF2B5EF4-FFF2-40B4-BE49-F238E27FC236}">
              <a16:creationId xmlns:a16="http://schemas.microsoft.com/office/drawing/2014/main" id="{CE63BE02-FCAC-3FAD-87F3-3D7C86EE0B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BF4749-5F37-7FA4-2FF3-FB2757F1B1E2}"/>
              </a:ext>
            </a:extLst>
          </p:cNvPr>
          <p:cNvSpPr>
            <a:spLocks noGrp="1"/>
          </p:cNvSpPr>
          <p:nvPr>
            <p:ph type="ctrTitle"/>
          </p:nvPr>
        </p:nvSpPr>
        <p:spPr>
          <a:xfrm>
            <a:off x="1032387" y="668337"/>
            <a:ext cx="9075174" cy="873585"/>
          </a:xfrm>
        </p:spPr>
        <p:txBody>
          <a:bodyPr>
            <a:normAutofit fontScale="90000"/>
          </a:bodyPr>
          <a:lstStyle/>
          <a:p>
            <a:r>
              <a:rPr lang="en-US" b="1" i="1" dirty="0">
                <a:solidFill>
                  <a:schemeClr val="bg2"/>
                </a:solidFill>
              </a:rPr>
              <a:t>NEW RESTAURANT PERMITS</a:t>
            </a:r>
          </a:p>
        </p:txBody>
      </p:sp>
      <p:sp>
        <p:nvSpPr>
          <p:cNvPr id="3" name="Content Placeholder 2">
            <a:extLst>
              <a:ext uri="{FF2B5EF4-FFF2-40B4-BE49-F238E27FC236}">
                <a16:creationId xmlns:a16="http://schemas.microsoft.com/office/drawing/2014/main" id="{B5E16546-13A9-9C29-BD64-832E0D981887}"/>
              </a:ext>
            </a:extLst>
          </p:cNvPr>
          <p:cNvSpPr txBox="1">
            <a:spLocks/>
          </p:cNvSpPr>
          <p:nvPr/>
        </p:nvSpPr>
        <p:spPr>
          <a:xfrm>
            <a:off x="839788" y="2505075"/>
            <a:ext cx="5157787" cy="3684588"/>
          </a:xfrm>
          <a:prstGeom prst="rect">
            <a:avLst/>
          </a:prstGeom>
        </p:spPr>
        <p:txBody>
          <a:bodyPr anchor="ctr">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sz="2400" b="1" dirty="0"/>
          </a:p>
          <a:p>
            <a:pPr marL="0" indent="0">
              <a:buFont typeface="Arial" panose="020B0604020202020204" pitchFamily="34" charset="0"/>
              <a:buNone/>
            </a:pPr>
            <a:r>
              <a:rPr lang="en-US" sz="2400" b="1" dirty="0">
                <a:solidFill>
                  <a:schemeClr val="bg1"/>
                </a:solidFill>
              </a:rPr>
              <a:t>Schererville: </a:t>
            </a:r>
            <a:r>
              <a:rPr lang="en-US" sz="2400" dirty="0">
                <a:solidFill>
                  <a:schemeClr val="bg1"/>
                </a:solidFill>
              </a:rPr>
              <a:t>3 new three-way restaurant</a:t>
            </a:r>
          </a:p>
          <a:p>
            <a:pPr marL="0" indent="0">
              <a:buFont typeface="Arial" panose="020B0604020202020204" pitchFamily="34" charset="0"/>
              <a:buNone/>
            </a:pPr>
            <a:r>
              <a:rPr lang="en-US" sz="2400" b="1" dirty="0">
                <a:solidFill>
                  <a:schemeClr val="bg1"/>
                </a:solidFill>
              </a:rPr>
              <a:t>Lafayette: </a:t>
            </a:r>
            <a:r>
              <a:rPr lang="en-US" sz="2400" dirty="0">
                <a:solidFill>
                  <a:schemeClr val="bg1"/>
                </a:solidFill>
              </a:rPr>
              <a:t>3 new three-way restaurant</a:t>
            </a:r>
          </a:p>
          <a:p>
            <a:pPr marL="0" indent="0">
              <a:buFont typeface="Arial" panose="020B0604020202020204" pitchFamily="34" charset="0"/>
              <a:buNone/>
            </a:pPr>
            <a:r>
              <a:rPr lang="en-US" sz="2400" b="1" dirty="0">
                <a:solidFill>
                  <a:schemeClr val="bg1"/>
                </a:solidFill>
              </a:rPr>
              <a:t>West Lafayette: </a:t>
            </a:r>
            <a:r>
              <a:rPr lang="en-US" sz="2400" dirty="0">
                <a:solidFill>
                  <a:schemeClr val="bg1"/>
                </a:solidFill>
              </a:rPr>
              <a:t>3 new three-way restaurant</a:t>
            </a:r>
          </a:p>
          <a:p>
            <a:pPr marL="0" indent="0">
              <a:buFont typeface="Arial" panose="020B0604020202020204" pitchFamily="34" charset="0"/>
              <a:buNone/>
            </a:pPr>
            <a:r>
              <a:rPr lang="en-US" sz="2400" b="1" dirty="0">
                <a:solidFill>
                  <a:schemeClr val="bg1"/>
                </a:solidFill>
              </a:rPr>
              <a:t>Delphi: </a:t>
            </a:r>
            <a:r>
              <a:rPr lang="en-US" sz="2400" dirty="0">
                <a:solidFill>
                  <a:schemeClr val="bg1"/>
                </a:solidFill>
              </a:rPr>
              <a:t>2 new three-way restaurant</a:t>
            </a:r>
          </a:p>
          <a:p>
            <a:pPr marL="0" indent="0">
              <a:buFont typeface="Arial" panose="020B0604020202020204" pitchFamily="34" charset="0"/>
              <a:buNone/>
            </a:pPr>
            <a:r>
              <a:rPr lang="en-US" sz="2400" b="1" dirty="0">
                <a:solidFill>
                  <a:schemeClr val="bg1"/>
                </a:solidFill>
              </a:rPr>
              <a:t>Bloomington: </a:t>
            </a:r>
            <a:r>
              <a:rPr lang="en-US" sz="2400" dirty="0">
                <a:solidFill>
                  <a:schemeClr val="bg1"/>
                </a:solidFill>
              </a:rPr>
              <a:t>2 new three-way restaurant</a:t>
            </a:r>
          </a:p>
          <a:p>
            <a:pPr marL="0" indent="0">
              <a:buFont typeface="Arial" panose="020B0604020202020204" pitchFamily="34" charset="0"/>
              <a:buNone/>
            </a:pPr>
            <a:endParaRPr lang="en-US" sz="2000" dirty="0">
              <a:solidFill>
                <a:schemeClr val="bg1"/>
              </a:solidFill>
            </a:endParaRPr>
          </a:p>
          <a:p>
            <a:pPr marL="0" indent="0">
              <a:buFont typeface="Arial" panose="020B0604020202020204" pitchFamily="34" charset="0"/>
              <a:buNone/>
            </a:pPr>
            <a:endParaRPr lang="en-US" sz="2000" dirty="0">
              <a:solidFill>
                <a:schemeClr val="bg1"/>
              </a:solidFill>
            </a:endParaRPr>
          </a:p>
        </p:txBody>
      </p:sp>
      <p:sp>
        <p:nvSpPr>
          <p:cNvPr id="4" name="Content Placeholder 5">
            <a:extLst>
              <a:ext uri="{FF2B5EF4-FFF2-40B4-BE49-F238E27FC236}">
                <a16:creationId xmlns:a16="http://schemas.microsoft.com/office/drawing/2014/main" id="{45F80170-AFFE-85A6-3833-F0913A7D2890}"/>
              </a:ext>
            </a:extLst>
          </p:cNvPr>
          <p:cNvSpPr txBox="1">
            <a:spLocks/>
          </p:cNvSpPr>
          <p:nvPr/>
        </p:nvSpPr>
        <p:spPr>
          <a:xfrm>
            <a:off x="6172200" y="2505075"/>
            <a:ext cx="5183188" cy="368458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dirty="0">
                <a:solidFill>
                  <a:schemeClr val="bg1"/>
                </a:solidFill>
              </a:rPr>
              <a:t>Michigan City:</a:t>
            </a:r>
            <a:r>
              <a:rPr lang="en-US" sz="2400" dirty="0">
                <a:solidFill>
                  <a:schemeClr val="bg1"/>
                </a:solidFill>
              </a:rPr>
              <a:t> 8 new three-way restaurant</a:t>
            </a:r>
          </a:p>
          <a:p>
            <a:endParaRPr lang="en-US" dirty="0"/>
          </a:p>
        </p:txBody>
      </p:sp>
      <p:sp>
        <p:nvSpPr>
          <p:cNvPr id="5" name="Text Placeholder 3">
            <a:extLst>
              <a:ext uri="{FF2B5EF4-FFF2-40B4-BE49-F238E27FC236}">
                <a16:creationId xmlns:a16="http://schemas.microsoft.com/office/drawing/2014/main" id="{D30C8937-30BF-94D2-710A-A8ED411C65BA}"/>
              </a:ext>
            </a:extLst>
          </p:cNvPr>
          <p:cNvSpPr txBox="1">
            <a:spLocks/>
          </p:cNvSpPr>
          <p:nvPr/>
        </p:nvSpPr>
        <p:spPr>
          <a:xfrm>
            <a:off x="839788" y="1681163"/>
            <a:ext cx="5157787" cy="823912"/>
          </a:xfrm>
          <a:prstGeom prst="rect">
            <a:avLst/>
          </a:prstGeom>
        </p:spPr>
        <p:txBody>
          <a:bodyPr vert="horz" lIns="91440" tIns="45720" rIns="91440" bIns="45720" rtlCol="0">
            <a:normAutofit fontScale="925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dirty="0"/>
          </a:p>
          <a:p>
            <a:r>
              <a:rPr lang="en-US" sz="2800" u="sng" dirty="0">
                <a:solidFill>
                  <a:schemeClr val="bg1"/>
                </a:solidFill>
              </a:rPr>
              <a:t>Economic Development Area</a:t>
            </a:r>
            <a:endParaRPr lang="en-US" u="sng" dirty="0">
              <a:solidFill>
                <a:schemeClr val="bg1"/>
              </a:solidFill>
            </a:endParaRPr>
          </a:p>
          <a:p>
            <a:endParaRPr lang="en-US" dirty="0"/>
          </a:p>
        </p:txBody>
      </p:sp>
      <p:sp>
        <p:nvSpPr>
          <p:cNvPr id="6" name="Text Placeholder 4">
            <a:extLst>
              <a:ext uri="{FF2B5EF4-FFF2-40B4-BE49-F238E27FC236}">
                <a16:creationId xmlns:a16="http://schemas.microsoft.com/office/drawing/2014/main" id="{40BC7B98-ECE2-8B43-BABB-A47DD4D667A0}"/>
              </a:ext>
            </a:extLst>
          </p:cNvPr>
          <p:cNvSpPr txBox="1">
            <a:spLocks/>
          </p:cNvSpPr>
          <p:nvPr/>
        </p:nvSpPr>
        <p:spPr>
          <a:xfrm>
            <a:off x="6172200" y="1681163"/>
            <a:ext cx="5183188" cy="823912"/>
          </a:xfrm>
          <a:prstGeom prst="rect">
            <a:avLst/>
          </a:prstGeom>
        </p:spPr>
        <p:txBody>
          <a:bodyPr>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dirty="0">
              <a:solidFill>
                <a:schemeClr val="bg1"/>
              </a:solidFill>
            </a:endParaRPr>
          </a:p>
          <a:p>
            <a:pPr marL="0" indent="0" algn="ctr">
              <a:buNone/>
            </a:pPr>
            <a:r>
              <a:rPr lang="en-US" u="sng" dirty="0">
                <a:solidFill>
                  <a:schemeClr val="bg1"/>
                </a:solidFill>
              </a:rPr>
              <a:t>Transit District</a:t>
            </a:r>
            <a:endParaRPr lang="en-US" sz="2000" u="sng" dirty="0">
              <a:solidFill>
                <a:schemeClr val="bg1"/>
              </a:solidFill>
            </a:endParaRPr>
          </a:p>
          <a:p>
            <a:pPr marL="0" indent="0">
              <a:buNone/>
            </a:pPr>
            <a:endParaRPr lang="en-US" dirty="0"/>
          </a:p>
        </p:txBody>
      </p:sp>
    </p:spTree>
    <p:extLst>
      <p:ext uri="{BB962C8B-B14F-4D97-AF65-F5344CB8AC3E}">
        <p14:creationId xmlns:p14="http://schemas.microsoft.com/office/powerpoint/2010/main" val="26210010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1C31129-299F-5A19-D638-E0C6CB4780AE}"/>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77C836A-CD58-5864-9A3D-03FACC418B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useBgFill="1">
        <p:nvSpPr>
          <p:cNvPr id="10" name="Rectangle 9">
            <a:extLst>
              <a:ext uri="{FF2B5EF4-FFF2-40B4-BE49-F238E27FC236}">
                <a16:creationId xmlns:a16="http://schemas.microsoft.com/office/drawing/2014/main" id="{3453DA7A-C221-0B16-630D-F5D3347A9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8E2371A4-7AC7-B7AD-22C1-334B69630E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7B321181-DE81-B3CC-FC5C-AA4C07AFF7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Rectangle 15">
            <a:extLst>
              <a:ext uri="{FF2B5EF4-FFF2-40B4-BE49-F238E27FC236}">
                <a16:creationId xmlns:a16="http://schemas.microsoft.com/office/drawing/2014/main" id="{37B081A4-9695-D9A1-2936-AE7C7603D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8" name="Freeform: Shape 17">
            <a:extLst>
              <a:ext uri="{FF2B5EF4-FFF2-40B4-BE49-F238E27FC236}">
                <a16:creationId xmlns:a16="http://schemas.microsoft.com/office/drawing/2014/main" id="{D6147F19-0F78-9E68-799F-98724B9362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20" name="Rectangle 19">
            <a:extLst>
              <a:ext uri="{FF2B5EF4-FFF2-40B4-BE49-F238E27FC236}">
                <a16:creationId xmlns:a16="http://schemas.microsoft.com/office/drawing/2014/main" id="{C5C4095A-86D5-99B3-81E2-222B5C032B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10D521EB-157A-3CA9-CEEE-2C5ECE587DF6}"/>
              </a:ext>
            </a:extLst>
          </p:cNvPr>
          <p:cNvSpPr>
            <a:spLocks noGrp="1"/>
          </p:cNvSpPr>
          <p:nvPr>
            <p:ph type="title"/>
          </p:nvPr>
        </p:nvSpPr>
        <p:spPr>
          <a:xfrm>
            <a:off x="205390" y="649480"/>
            <a:ext cx="3482748" cy="2680342"/>
          </a:xfrm>
        </p:spPr>
        <p:txBody>
          <a:bodyPr anchor="b">
            <a:normAutofit/>
          </a:bodyPr>
          <a:lstStyle/>
          <a:p>
            <a:r>
              <a:rPr lang="en-US" sz="4000" b="1" dirty="0">
                <a:solidFill>
                  <a:srgbClr val="FFFFFF"/>
                </a:solidFill>
                <a:effectLst>
                  <a:outerShdw blurRad="38100" dist="38100" dir="2700000" algn="tl">
                    <a:srgbClr val="000000">
                      <a:alpha val="43137"/>
                    </a:srgbClr>
                  </a:outerShdw>
                </a:effectLst>
              </a:rPr>
              <a:t>Economic Development  Permit Requirements</a:t>
            </a:r>
          </a:p>
        </p:txBody>
      </p:sp>
      <p:sp>
        <p:nvSpPr>
          <p:cNvPr id="3" name="Content Placeholder 2">
            <a:extLst>
              <a:ext uri="{FF2B5EF4-FFF2-40B4-BE49-F238E27FC236}">
                <a16:creationId xmlns:a16="http://schemas.microsoft.com/office/drawing/2014/main" id="{91003EBD-A5E3-979A-BB4D-A0DFFAAEA680}"/>
              </a:ext>
            </a:extLst>
          </p:cNvPr>
          <p:cNvSpPr>
            <a:spLocks noGrp="1"/>
          </p:cNvSpPr>
          <p:nvPr>
            <p:ph idx="1"/>
          </p:nvPr>
        </p:nvSpPr>
        <p:spPr>
          <a:xfrm>
            <a:off x="4319199" y="649480"/>
            <a:ext cx="7454576" cy="5727569"/>
          </a:xfrm>
        </p:spPr>
        <p:txBody>
          <a:bodyPr anchor="ctr">
            <a:normAutofit/>
          </a:bodyPr>
          <a:lstStyle/>
          <a:p>
            <a:pPr marL="0" indent="0">
              <a:buNone/>
            </a:pPr>
            <a:endParaRPr lang="en-US" sz="2000" dirty="0">
              <a:solidFill>
                <a:schemeClr val="tx2"/>
              </a:solidFill>
            </a:endParaRPr>
          </a:p>
          <a:p>
            <a:pPr marL="0" indent="0">
              <a:buNone/>
            </a:pPr>
            <a:endParaRPr lang="en-US" sz="2000" b="1" dirty="0">
              <a:solidFill>
                <a:schemeClr val="tx2"/>
              </a:solidFill>
            </a:endParaRPr>
          </a:p>
          <a:p>
            <a:pPr marL="0" indent="0">
              <a:buNone/>
            </a:pPr>
            <a:r>
              <a:rPr lang="en-US" sz="2000" b="1" dirty="0">
                <a:solidFill>
                  <a:schemeClr val="tx2"/>
                </a:solidFill>
              </a:rPr>
              <a:t>Economic Development Permit Requirements</a:t>
            </a:r>
          </a:p>
          <a:p>
            <a:pPr marL="457200" indent="-457200">
              <a:buFont typeface="+mj-lt"/>
              <a:buAutoNum type="arabicPeriod"/>
            </a:pPr>
            <a:r>
              <a:rPr lang="en-US" sz="2000" dirty="0">
                <a:solidFill>
                  <a:schemeClr val="tx2"/>
                </a:solidFill>
              </a:rPr>
              <a:t>Premises located within designated economic development area</a:t>
            </a:r>
          </a:p>
          <a:p>
            <a:pPr marL="457200" indent="-457200">
              <a:buFont typeface="+mj-lt"/>
              <a:buAutoNum type="arabicPeriod"/>
            </a:pPr>
            <a:r>
              <a:rPr lang="en-US" sz="2000" dirty="0"/>
              <a:t>$40,000 initial permit fee</a:t>
            </a:r>
            <a:endParaRPr lang="en-US" sz="2000" dirty="0">
              <a:solidFill>
                <a:schemeClr val="tx2"/>
              </a:solidFill>
            </a:endParaRPr>
          </a:p>
          <a:p>
            <a:pPr marL="457200" indent="-457200">
              <a:buFont typeface="+mj-lt"/>
              <a:buAutoNum type="arabicPeriod"/>
            </a:pPr>
            <a:r>
              <a:rPr lang="en-US" sz="2000" dirty="0">
                <a:solidFill>
                  <a:schemeClr val="tx2"/>
                </a:solidFill>
              </a:rPr>
              <a:t>Written approval of the municipality</a:t>
            </a:r>
          </a:p>
          <a:p>
            <a:pPr marL="457200" indent="-457200">
              <a:buFont typeface="+mj-lt"/>
              <a:buAutoNum type="arabicPeriod"/>
            </a:pPr>
            <a:r>
              <a:rPr lang="en-US" sz="2000" dirty="0">
                <a:solidFill>
                  <a:schemeClr val="tx2"/>
                </a:solidFill>
              </a:rPr>
              <a:t>Written commitments from applicant if required by ordinance</a:t>
            </a:r>
          </a:p>
          <a:p>
            <a:pPr marL="457200" indent="-457200">
              <a:buFont typeface="+mj-lt"/>
              <a:buAutoNum type="arabicPeriod"/>
            </a:pPr>
            <a:r>
              <a:rPr lang="en-US" sz="2000" dirty="0">
                <a:solidFill>
                  <a:schemeClr val="tx2"/>
                </a:solidFill>
              </a:rPr>
              <a:t>Nontransferable permit</a:t>
            </a:r>
          </a:p>
          <a:p>
            <a:pPr marL="457200" indent="-457200">
              <a:buFont typeface="+mj-lt"/>
              <a:buAutoNum type="arabicPeriod"/>
            </a:pPr>
            <a:endParaRPr lang="en-US" sz="2000" dirty="0">
              <a:solidFill>
                <a:schemeClr val="tx2"/>
              </a:solidFill>
            </a:endParaRPr>
          </a:p>
          <a:p>
            <a:pPr marL="0" indent="0">
              <a:buNone/>
            </a:pPr>
            <a:r>
              <a:rPr lang="en-US" sz="2000" dirty="0">
                <a:solidFill>
                  <a:schemeClr val="tx2"/>
                </a:solidFill>
              </a:rPr>
              <a:t>Contact municipality as first step in application process </a:t>
            </a:r>
          </a:p>
          <a:p>
            <a:r>
              <a:rPr lang="en-US" sz="2000" dirty="0">
                <a:solidFill>
                  <a:schemeClr val="tx2"/>
                </a:solidFill>
              </a:rPr>
              <a:t>Determine designated development area(s)</a:t>
            </a:r>
          </a:p>
          <a:p>
            <a:r>
              <a:rPr lang="en-US" sz="2000" dirty="0">
                <a:solidFill>
                  <a:schemeClr val="tx2"/>
                </a:solidFill>
              </a:rPr>
              <a:t>Obtain approval for permit application</a:t>
            </a:r>
          </a:p>
          <a:p>
            <a:r>
              <a:rPr lang="en-US" sz="2000" dirty="0">
                <a:solidFill>
                  <a:schemeClr val="tx2"/>
                </a:solidFill>
              </a:rPr>
              <a:t>Execute written commitments if required by ordinance</a:t>
            </a:r>
          </a:p>
          <a:p>
            <a:pPr marL="0" indent="0">
              <a:buNone/>
            </a:pPr>
            <a:endParaRPr lang="en-US" sz="2000" dirty="0">
              <a:solidFill>
                <a:schemeClr val="tx2"/>
              </a:solidFill>
            </a:endParaRPr>
          </a:p>
          <a:p>
            <a:pPr marL="0" indent="0">
              <a:buNone/>
            </a:pPr>
            <a:endParaRPr lang="en-US" sz="2000" dirty="0">
              <a:solidFill>
                <a:schemeClr val="tx2"/>
              </a:solidFill>
            </a:endParaRPr>
          </a:p>
          <a:p>
            <a:pPr marL="0" indent="0">
              <a:buNone/>
            </a:pPr>
            <a:endParaRPr lang="en-US" sz="2000" dirty="0">
              <a:solidFill>
                <a:schemeClr val="tx2"/>
              </a:solidFill>
            </a:endParaRPr>
          </a:p>
          <a:p>
            <a:endParaRPr lang="en-US" sz="2000" dirty="0"/>
          </a:p>
          <a:p>
            <a:pPr marL="0" indent="0">
              <a:buNone/>
            </a:pPr>
            <a:endParaRPr lang="en-US" sz="2000" dirty="0"/>
          </a:p>
        </p:txBody>
      </p:sp>
    </p:spTree>
    <p:extLst>
      <p:ext uri="{BB962C8B-B14F-4D97-AF65-F5344CB8AC3E}">
        <p14:creationId xmlns:p14="http://schemas.microsoft.com/office/powerpoint/2010/main" val="179735256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09368FB-5336-5E79-9A22-F527EDBA5524}"/>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FDE67C1-0D79-8388-B95B-99A58EBD49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useBgFill="1">
        <p:nvSpPr>
          <p:cNvPr id="10" name="Rectangle 9">
            <a:extLst>
              <a:ext uri="{FF2B5EF4-FFF2-40B4-BE49-F238E27FC236}">
                <a16:creationId xmlns:a16="http://schemas.microsoft.com/office/drawing/2014/main" id="{C3157869-C463-7E06-621B-1DE5BB6136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05D6A72D-3653-A476-CD62-3DFC12993B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EF902101-DE43-8B4A-20CB-4C79B4C4BE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Rectangle 15">
            <a:extLst>
              <a:ext uri="{FF2B5EF4-FFF2-40B4-BE49-F238E27FC236}">
                <a16:creationId xmlns:a16="http://schemas.microsoft.com/office/drawing/2014/main" id="{B920090C-1742-31E1-D0B8-BF74594E19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8" name="Freeform: Shape 17">
            <a:extLst>
              <a:ext uri="{FF2B5EF4-FFF2-40B4-BE49-F238E27FC236}">
                <a16:creationId xmlns:a16="http://schemas.microsoft.com/office/drawing/2014/main" id="{CF2EA10F-FC31-EEBA-4D1C-2C8838E8F8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20" name="Rectangle 19">
            <a:extLst>
              <a:ext uri="{FF2B5EF4-FFF2-40B4-BE49-F238E27FC236}">
                <a16:creationId xmlns:a16="http://schemas.microsoft.com/office/drawing/2014/main" id="{47813D22-E94A-70B4-FCC9-B3861D98EA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4F683C5D-18BB-4BE1-3E52-BE705DADA965}"/>
              </a:ext>
            </a:extLst>
          </p:cNvPr>
          <p:cNvSpPr>
            <a:spLocks noGrp="1"/>
          </p:cNvSpPr>
          <p:nvPr>
            <p:ph type="title"/>
          </p:nvPr>
        </p:nvSpPr>
        <p:spPr>
          <a:xfrm>
            <a:off x="205390" y="649480"/>
            <a:ext cx="3482748" cy="2680342"/>
          </a:xfrm>
        </p:spPr>
        <p:txBody>
          <a:bodyPr anchor="b">
            <a:normAutofit/>
          </a:bodyPr>
          <a:lstStyle/>
          <a:p>
            <a:r>
              <a:rPr lang="en-US" sz="4000" b="1" dirty="0">
                <a:solidFill>
                  <a:srgbClr val="FFFFFF"/>
                </a:solidFill>
                <a:effectLst>
                  <a:outerShdw blurRad="38100" dist="38100" dir="2700000" algn="tl">
                    <a:srgbClr val="000000">
                      <a:alpha val="43137"/>
                    </a:srgbClr>
                  </a:outerShdw>
                </a:effectLst>
              </a:rPr>
              <a:t>Transit Permit Requirements</a:t>
            </a:r>
          </a:p>
        </p:txBody>
      </p:sp>
      <p:sp>
        <p:nvSpPr>
          <p:cNvPr id="3" name="Content Placeholder 2">
            <a:extLst>
              <a:ext uri="{FF2B5EF4-FFF2-40B4-BE49-F238E27FC236}">
                <a16:creationId xmlns:a16="http://schemas.microsoft.com/office/drawing/2014/main" id="{1EA36BB8-E214-A2C1-50F4-3D82B035F596}"/>
              </a:ext>
            </a:extLst>
          </p:cNvPr>
          <p:cNvSpPr>
            <a:spLocks noGrp="1"/>
          </p:cNvSpPr>
          <p:nvPr>
            <p:ph idx="1"/>
          </p:nvPr>
        </p:nvSpPr>
        <p:spPr>
          <a:xfrm>
            <a:off x="4319199" y="649480"/>
            <a:ext cx="7454576" cy="5727569"/>
          </a:xfrm>
        </p:spPr>
        <p:txBody>
          <a:bodyPr anchor="ctr">
            <a:normAutofit fontScale="92500" lnSpcReduction="10000"/>
          </a:bodyPr>
          <a:lstStyle/>
          <a:p>
            <a:pPr marL="0" indent="0">
              <a:buNone/>
            </a:pPr>
            <a:endParaRPr lang="en-US" sz="2000" dirty="0">
              <a:solidFill>
                <a:schemeClr val="tx2"/>
              </a:solidFill>
            </a:endParaRPr>
          </a:p>
          <a:p>
            <a:pPr marL="0" indent="0">
              <a:buNone/>
            </a:pPr>
            <a:endParaRPr lang="en-US" sz="2000" b="1" dirty="0">
              <a:solidFill>
                <a:schemeClr val="tx2"/>
              </a:solidFill>
            </a:endParaRPr>
          </a:p>
          <a:p>
            <a:pPr marL="0" indent="0">
              <a:buNone/>
            </a:pPr>
            <a:endParaRPr lang="en-US" sz="2000" b="1" dirty="0">
              <a:solidFill>
                <a:schemeClr val="tx2"/>
              </a:solidFill>
            </a:endParaRPr>
          </a:p>
          <a:p>
            <a:pPr marL="0" indent="0">
              <a:buNone/>
            </a:pPr>
            <a:r>
              <a:rPr lang="en-US" sz="2000" b="1" dirty="0">
                <a:solidFill>
                  <a:schemeClr val="tx2"/>
                </a:solidFill>
              </a:rPr>
              <a:t>Transit District Permit Requirements</a:t>
            </a:r>
          </a:p>
          <a:p>
            <a:pPr marL="457200" indent="-457200">
              <a:buFont typeface="+mj-lt"/>
              <a:buAutoNum type="arabicPeriod"/>
            </a:pPr>
            <a:r>
              <a:rPr lang="en-US" sz="2000" dirty="0">
                <a:solidFill>
                  <a:schemeClr val="tx2"/>
                </a:solidFill>
              </a:rPr>
              <a:t>Premises located within transit development district established under </a:t>
            </a:r>
            <a:r>
              <a:rPr lang="en-US" sz="2000" dirty="0"/>
              <a:t>36-7.5-4.5 </a:t>
            </a:r>
            <a:endParaRPr lang="en-US" sz="2000" dirty="0">
              <a:solidFill>
                <a:schemeClr val="tx2"/>
              </a:solidFill>
            </a:endParaRPr>
          </a:p>
          <a:p>
            <a:pPr marL="457200" indent="-457200">
              <a:buFont typeface="+mj-lt"/>
              <a:buAutoNum type="arabicPeriod"/>
            </a:pPr>
            <a:r>
              <a:rPr lang="en-US" sz="2000" dirty="0"/>
              <a:t>$40,000 initial permit fee</a:t>
            </a:r>
            <a:endParaRPr lang="en-US" sz="2000" dirty="0">
              <a:solidFill>
                <a:schemeClr val="tx2"/>
              </a:solidFill>
            </a:endParaRPr>
          </a:p>
          <a:p>
            <a:pPr marL="457200" indent="-457200">
              <a:buFont typeface="+mj-lt"/>
              <a:buAutoNum type="arabicPeriod"/>
            </a:pPr>
            <a:r>
              <a:rPr lang="en-US" sz="2000" dirty="0">
                <a:solidFill>
                  <a:schemeClr val="tx2"/>
                </a:solidFill>
              </a:rPr>
              <a:t>Written approval of the municipality</a:t>
            </a:r>
          </a:p>
          <a:p>
            <a:pPr marL="457200" indent="-457200">
              <a:buFont typeface="+mj-lt"/>
              <a:buAutoNum type="arabicPeriod"/>
            </a:pPr>
            <a:r>
              <a:rPr lang="en-US" sz="2000" dirty="0">
                <a:solidFill>
                  <a:schemeClr val="tx2"/>
                </a:solidFill>
              </a:rPr>
              <a:t>Written commitments from applicant if required by ordinance</a:t>
            </a:r>
          </a:p>
          <a:p>
            <a:pPr marL="457200" indent="-457200">
              <a:buFont typeface="+mj-lt"/>
              <a:buAutoNum type="arabicPeriod"/>
            </a:pPr>
            <a:r>
              <a:rPr lang="en-US" sz="2000" dirty="0">
                <a:solidFill>
                  <a:schemeClr val="tx2"/>
                </a:solidFill>
              </a:rPr>
              <a:t>Nontransferable permit</a:t>
            </a:r>
          </a:p>
          <a:p>
            <a:pPr marL="457200" indent="-457200">
              <a:buFont typeface="+mj-lt"/>
              <a:buAutoNum type="arabicPeriod"/>
            </a:pPr>
            <a:endParaRPr lang="en-US" sz="2000" dirty="0">
              <a:solidFill>
                <a:schemeClr val="tx2"/>
              </a:solidFill>
            </a:endParaRPr>
          </a:p>
          <a:p>
            <a:pPr marL="0" indent="0">
              <a:buNone/>
            </a:pPr>
            <a:r>
              <a:rPr lang="en-US" sz="2000" dirty="0">
                <a:solidFill>
                  <a:schemeClr val="tx2"/>
                </a:solidFill>
              </a:rPr>
              <a:t>Contact Michigan City for information regarding transit development district</a:t>
            </a:r>
          </a:p>
          <a:p>
            <a:r>
              <a:rPr lang="en-US" sz="2000" dirty="0">
                <a:solidFill>
                  <a:schemeClr val="tx2"/>
                </a:solidFill>
              </a:rPr>
              <a:t>Determine designated development area(s)</a:t>
            </a:r>
          </a:p>
          <a:p>
            <a:r>
              <a:rPr lang="en-US" sz="2000" dirty="0">
                <a:solidFill>
                  <a:schemeClr val="tx2"/>
                </a:solidFill>
              </a:rPr>
              <a:t>Obtain approval for permit application</a:t>
            </a:r>
          </a:p>
          <a:p>
            <a:r>
              <a:rPr lang="en-US" sz="2000" dirty="0">
                <a:solidFill>
                  <a:schemeClr val="tx2"/>
                </a:solidFill>
              </a:rPr>
              <a:t>Execute written commitments if required by ordinance</a:t>
            </a:r>
          </a:p>
          <a:p>
            <a:pPr marL="0" indent="0">
              <a:buNone/>
            </a:pPr>
            <a:endParaRPr lang="en-US" sz="2000" dirty="0">
              <a:solidFill>
                <a:schemeClr val="tx2"/>
              </a:solidFill>
            </a:endParaRPr>
          </a:p>
          <a:p>
            <a:pPr marL="0" indent="0">
              <a:buNone/>
            </a:pPr>
            <a:endParaRPr lang="en-US" sz="2000" dirty="0">
              <a:solidFill>
                <a:schemeClr val="tx2"/>
              </a:solidFill>
            </a:endParaRPr>
          </a:p>
          <a:p>
            <a:pPr marL="0" indent="0">
              <a:buNone/>
            </a:pPr>
            <a:endParaRPr lang="en-US" sz="2000" dirty="0">
              <a:solidFill>
                <a:schemeClr val="tx2"/>
              </a:solidFill>
            </a:endParaRPr>
          </a:p>
          <a:p>
            <a:pPr marL="0" indent="0">
              <a:buNone/>
            </a:pPr>
            <a:endParaRPr lang="en-US" sz="2000" dirty="0">
              <a:solidFill>
                <a:schemeClr val="tx2"/>
              </a:solidFill>
            </a:endParaRPr>
          </a:p>
          <a:p>
            <a:endParaRPr lang="en-US" sz="2000" dirty="0"/>
          </a:p>
          <a:p>
            <a:pPr marL="0" indent="0">
              <a:buNone/>
            </a:pPr>
            <a:endParaRPr lang="en-US" sz="2000" dirty="0"/>
          </a:p>
        </p:txBody>
      </p:sp>
    </p:spTree>
    <p:extLst>
      <p:ext uri="{BB962C8B-B14F-4D97-AF65-F5344CB8AC3E}">
        <p14:creationId xmlns:p14="http://schemas.microsoft.com/office/powerpoint/2010/main" val="42054262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DC7675D6-31BE-A11B-3C2E-C4252124E0FE}"/>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736787A7-D9F5-3712-E1E8-4DC0A4114C21}"/>
              </a:ext>
            </a:extLst>
          </p:cNvPr>
          <p:cNvSpPr>
            <a:spLocks noGrp="1"/>
          </p:cNvSpPr>
          <p:nvPr>
            <p:ph type="title"/>
          </p:nvPr>
        </p:nvSpPr>
        <p:spPr>
          <a:xfrm>
            <a:off x="753270" y="223187"/>
            <a:ext cx="10515600" cy="1325563"/>
          </a:xfrm>
        </p:spPr>
        <p:txBody>
          <a:bodyPr/>
          <a:lstStyle/>
          <a:p>
            <a:pPr algn="ctr"/>
            <a:r>
              <a:rPr lang="en-US" b="1" dirty="0">
                <a:solidFill>
                  <a:schemeClr val="bg2"/>
                </a:solidFill>
              </a:rPr>
              <a:t>QUESTIONS ABOUT SEA89?</a:t>
            </a:r>
          </a:p>
        </p:txBody>
      </p:sp>
      <p:sp>
        <p:nvSpPr>
          <p:cNvPr id="6" name="Content Placeholder 5">
            <a:extLst>
              <a:ext uri="{FF2B5EF4-FFF2-40B4-BE49-F238E27FC236}">
                <a16:creationId xmlns:a16="http://schemas.microsoft.com/office/drawing/2014/main" id="{8B591F8D-E871-ACFC-B72D-C4F1D35FADAC}"/>
              </a:ext>
            </a:extLst>
          </p:cNvPr>
          <p:cNvSpPr>
            <a:spLocks noGrp="1"/>
          </p:cNvSpPr>
          <p:nvPr>
            <p:ph idx="1"/>
          </p:nvPr>
        </p:nvSpPr>
        <p:spPr>
          <a:xfrm>
            <a:off x="472965" y="1237594"/>
            <a:ext cx="11359055" cy="4939370"/>
          </a:xfrm>
        </p:spPr>
        <p:txBody>
          <a:bodyPr>
            <a:normAutofit/>
          </a:bodyPr>
          <a:lstStyle/>
          <a:p>
            <a:pPr marL="0" indent="0">
              <a:buNone/>
            </a:pPr>
            <a:endParaRPr lang="en-US" dirty="0">
              <a:solidFill>
                <a:schemeClr val="bg2"/>
              </a:solidFill>
            </a:endParaRPr>
          </a:p>
          <a:p>
            <a:pPr marL="0" indent="0">
              <a:buNone/>
            </a:pPr>
            <a:endParaRPr lang="en-US" sz="4000" dirty="0">
              <a:solidFill>
                <a:schemeClr val="bg2"/>
              </a:solidFill>
            </a:endParaRPr>
          </a:p>
          <a:p>
            <a:pPr marL="0" indent="0">
              <a:buNone/>
            </a:pPr>
            <a:endParaRPr lang="en-US"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p:txBody>
      </p:sp>
    </p:spTree>
    <p:extLst>
      <p:ext uri="{BB962C8B-B14F-4D97-AF65-F5344CB8AC3E}">
        <p14:creationId xmlns:p14="http://schemas.microsoft.com/office/powerpoint/2010/main" val="169825245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accent3">
            <a:lumMod val="50000"/>
          </a:schemeClr>
        </a:solidFill>
        <a:effectLst/>
      </p:bgPr>
    </p:bg>
    <p:spTree>
      <p:nvGrpSpPr>
        <p:cNvPr id="1" name="">
          <a:extLst>
            <a:ext uri="{FF2B5EF4-FFF2-40B4-BE49-F238E27FC236}">
              <a16:creationId xmlns:a16="http://schemas.microsoft.com/office/drawing/2014/main" id="{998032E0-D120-27D4-D21C-9820E13749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E1BC17-4552-859F-795F-A3BFFD9AF4EF}"/>
              </a:ext>
            </a:extLst>
          </p:cNvPr>
          <p:cNvSpPr>
            <a:spLocks noGrp="1"/>
          </p:cNvSpPr>
          <p:nvPr>
            <p:ph type="ctrTitle"/>
          </p:nvPr>
        </p:nvSpPr>
        <p:spPr/>
        <p:txBody>
          <a:bodyPr>
            <a:normAutofit/>
          </a:bodyPr>
          <a:lstStyle/>
          <a:p>
            <a:r>
              <a:rPr lang="en-US" b="1" dirty="0">
                <a:solidFill>
                  <a:schemeClr val="bg2"/>
                </a:solidFill>
              </a:rPr>
              <a:t>SEA144</a:t>
            </a:r>
            <a:br>
              <a:rPr lang="en-US" dirty="0">
                <a:solidFill>
                  <a:schemeClr val="bg2"/>
                </a:solidFill>
              </a:rPr>
            </a:br>
            <a:r>
              <a:rPr lang="en-US" b="1" dirty="0">
                <a:solidFill>
                  <a:schemeClr val="bg2"/>
                </a:solidFill>
              </a:rPr>
              <a:t>Vapor Devices</a:t>
            </a:r>
            <a:endParaRPr lang="en-US" b="1" i="1" dirty="0">
              <a:solidFill>
                <a:schemeClr val="bg2"/>
              </a:solidFill>
            </a:endParaRPr>
          </a:p>
        </p:txBody>
      </p:sp>
    </p:spTree>
    <p:extLst>
      <p:ext uri="{BB962C8B-B14F-4D97-AF65-F5344CB8AC3E}">
        <p14:creationId xmlns:p14="http://schemas.microsoft.com/office/powerpoint/2010/main" val="42029783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E8DEA2A0-79ED-4777-8833-F59C4061EE6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22A7629-687B-62E5-5DCD-7D27A2382669}"/>
              </a:ext>
            </a:extLst>
          </p:cNvPr>
          <p:cNvSpPr>
            <a:spLocks noGrp="1"/>
          </p:cNvSpPr>
          <p:nvPr>
            <p:ph type="title"/>
          </p:nvPr>
        </p:nvSpPr>
        <p:spPr/>
        <p:txBody>
          <a:bodyPr/>
          <a:lstStyle/>
          <a:p>
            <a:r>
              <a:rPr lang="en-US" sz="4000" b="1" dirty="0">
                <a:solidFill>
                  <a:schemeClr val="bg2"/>
                </a:solidFill>
              </a:rPr>
              <a:t>SEA144: Vapor Device &amp; E-liquid Advertising</a:t>
            </a:r>
            <a:endParaRPr lang="en-US" b="1" dirty="0">
              <a:solidFill>
                <a:schemeClr val="bg2"/>
              </a:solidFill>
            </a:endParaRPr>
          </a:p>
        </p:txBody>
      </p:sp>
      <p:sp>
        <p:nvSpPr>
          <p:cNvPr id="6" name="Content Placeholder 5">
            <a:extLst>
              <a:ext uri="{FF2B5EF4-FFF2-40B4-BE49-F238E27FC236}">
                <a16:creationId xmlns:a16="http://schemas.microsoft.com/office/drawing/2014/main" id="{55BDA774-C682-6F3B-7C3B-FE00FA3AE1F2}"/>
              </a:ext>
            </a:extLst>
          </p:cNvPr>
          <p:cNvSpPr>
            <a:spLocks noGrp="1"/>
          </p:cNvSpPr>
          <p:nvPr>
            <p:ph idx="1"/>
          </p:nvPr>
        </p:nvSpPr>
        <p:spPr>
          <a:xfrm>
            <a:off x="472966" y="1502979"/>
            <a:ext cx="10880834" cy="4673984"/>
          </a:xfrm>
        </p:spPr>
        <p:txBody>
          <a:bodyPr>
            <a:normAutofit/>
          </a:bodyPr>
          <a:lstStyle/>
          <a:p>
            <a:r>
              <a:rPr lang="en-US" dirty="0">
                <a:solidFill>
                  <a:schemeClr val="bg2"/>
                </a:solidFill>
              </a:rPr>
              <a:t>Changes term “vapor product” to “vapor device”</a:t>
            </a:r>
          </a:p>
          <a:p>
            <a:r>
              <a:rPr lang="en-US" dirty="0">
                <a:solidFill>
                  <a:schemeClr val="bg2"/>
                </a:solidFill>
              </a:rPr>
              <a:t>Vapor Device is the device with which e-liquid is consumed </a:t>
            </a:r>
          </a:p>
          <a:p>
            <a:pPr lvl="1"/>
            <a:r>
              <a:rPr lang="en-US" dirty="0">
                <a:solidFill>
                  <a:schemeClr val="bg2"/>
                </a:solidFill>
              </a:rPr>
              <a:t>“vapor device” </a:t>
            </a:r>
            <a:r>
              <a:rPr lang="en-US" u="sng" dirty="0">
                <a:solidFill>
                  <a:schemeClr val="bg2"/>
                </a:solidFill>
              </a:rPr>
              <a:t>does not</a:t>
            </a:r>
            <a:r>
              <a:rPr lang="en-US" dirty="0">
                <a:solidFill>
                  <a:schemeClr val="bg2"/>
                </a:solidFill>
              </a:rPr>
              <a:t> include e-liquid</a:t>
            </a:r>
          </a:p>
          <a:p>
            <a:pPr lvl="1"/>
            <a:r>
              <a:rPr lang="en-US" dirty="0">
                <a:solidFill>
                  <a:schemeClr val="bg2"/>
                </a:solidFill>
              </a:rPr>
              <a:t>New term is clearer description than previous term “vapor product”</a:t>
            </a:r>
          </a:p>
          <a:p>
            <a:endParaRPr lang="en-US" dirty="0">
              <a:solidFill>
                <a:schemeClr val="bg2"/>
              </a:solidFill>
            </a:endParaRPr>
          </a:p>
          <a:p>
            <a:r>
              <a:rPr lang="en-US" dirty="0">
                <a:solidFill>
                  <a:schemeClr val="bg2"/>
                </a:solidFill>
              </a:rPr>
              <a:t>Prohibits advertising of e-liquid within 1,000 feet of school property</a:t>
            </a:r>
          </a:p>
          <a:p>
            <a:pPr lvl="1"/>
            <a:r>
              <a:rPr lang="en-US" dirty="0">
                <a:solidFill>
                  <a:schemeClr val="bg2"/>
                </a:solidFill>
              </a:rPr>
              <a:t>First offense= Class C Infraction </a:t>
            </a:r>
          </a:p>
          <a:p>
            <a:pPr lvl="1"/>
            <a:r>
              <a:rPr lang="en-US" dirty="0">
                <a:solidFill>
                  <a:schemeClr val="bg2"/>
                </a:solidFill>
              </a:rPr>
              <a:t>Second offense= Class C Misdemeanor</a:t>
            </a: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p:txBody>
      </p:sp>
    </p:spTree>
    <p:extLst>
      <p:ext uri="{BB962C8B-B14F-4D97-AF65-F5344CB8AC3E}">
        <p14:creationId xmlns:p14="http://schemas.microsoft.com/office/powerpoint/2010/main" val="289637094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9C4E27E-FDA2-B0B4-62B6-8AE932535202}"/>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674BC41-32AE-312A-3518-4AE6446558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useBgFill="1">
        <p:nvSpPr>
          <p:cNvPr id="10" name="Rectangle 9">
            <a:extLst>
              <a:ext uri="{FF2B5EF4-FFF2-40B4-BE49-F238E27FC236}">
                <a16:creationId xmlns:a16="http://schemas.microsoft.com/office/drawing/2014/main" id="{43AAE859-9E5D-8F27-C58D-82CEEBBDEE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F61FC2E4-8AB7-6894-BE23-92FED44A8A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080B57D7-6E37-6A8F-A69F-9C4A412D01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Rectangle 15">
            <a:extLst>
              <a:ext uri="{FF2B5EF4-FFF2-40B4-BE49-F238E27FC236}">
                <a16:creationId xmlns:a16="http://schemas.microsoft.com/office/drawing/2014/main" id="{2873F325-E58C-09BA-0CF5-BD85CDD57F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8" name="Freeform: Shape 17">
            <a:extLst>
              <a:ext uri="{FF2B5EF4-FFF2-40B4-BE49-F238E27FC236}">
                <a16:creationId xmlns:a16="http://schemas.microsoft.com/office/drawing/2014/main" id="{3B33BF54-492C-FE7A-221A-A617883FD1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20" name="Rectangle 19">
            <a:extLst>
              <a:ext uri="{FF2B5EF4-FFF2-40B4-BE49-F238E27FC236}">
                <a16:creationId xmlns:a16="http://schemas.microsoft.com/office/drawing/2014/main" id="{AC4C1CFD-7D18-8B95-56B0-4FEDDA3264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E9F73613-8ABF-2522-4C49-F7E870394214}"/>
              </a:ext>
            </a:extLst>
          </p:cNvPr>
          <p:cNvSpPr>
            <a:spLocks noGrp="1"/>
          </p:cNvSpPr>
          <p:nvPr>
            <p:ph type="title"/>
          </p:nvPr>
        </p:nvSpPr>
        <p:spPr>
          <a:xfrm>
            <a:off x="205390" y="649480"/>
            <a:ext cx="3482748" cy="2680342"/>
          </a:xfrm>
        </p:spPr>
        <p:txBody>
          <a:bodyPr anchor="b">
            <a:normAutofit/>
          </a:bodyPr>
          <a:lstStyle/>
          <a:p>
            <a:r>
              <a:rPr lang="en-US" sz="4000" b="1" dirty="0">
                <a:solidFill>
                  <a:srgbClr val="FFFFFF"/>
                </a:solidFill>
                <a:effectLst>
                  <a:outerShdw blurRad="38100" dist="38100" dir="2700000" algn="tl">
                    <a:srgbClr val="000000">
                      <a:alpha val="43137"/>
                    </a:srgbClr>
                  </a:outerShdw>
                </a:effectLst>
              </a:rPr>
              <a:t>Age Restriction Vapor Device</a:t>
            </a:r>
          </a:p>
        </p:txBody>
      </p:sp>
      <p:sp>
        <p:nvSpPr>
          <p:cNvPr id="3" name="Content Placeholder 2">
            <a:extLst>
              <a:ext uri="{FF2B5EF4-FFF2-40B4-BE49-F238E27FC236}">
                <a16:creationId xmlns:a16="http://schemas.microsoft.com/office/drawing/2014/main" id="{E1C5B487-A39B-0F01-8E4B-00B44517286A}"/>
              </a:ext>
            </a:extLst>
          </p:cNvPr>
          <p:cNvSpPr>
            <a:spLocks noGrp="1"/>
          </p:cNvSpPr>
          <p:nvPr>
            <p:ph idx="1"/>
          </p:nvPr>
        </p:nvSpPr>
        <p:spPr>
          <a:xfrm>
            <a:off x="4319198" y="511388"/>
            <a:ext cx="7667411" cy="6101683"/>
          </a:xfrm>
        </p:spPr>
        <p:txBody>
          <a:bodyPr anchor="ctr">
            <a:normAutofit/>
          </a:bodyPr>
          <a:lstStyle/>
          <a:p>
            <a:pPr marL="0" indent="0">
              <a:buNone/>
            </a:pPr>
            <a:endParaRPr lang="en-US" sz="2000" b="1" i="1" dirty="0">
              <a:solidFill>
                <a:schemeClr val="tx2"/>
              </a:solidFill>
            </a:endParaRPr>
          </a:p>
          <a:p>
            <a:pPr marL="0" indent="0">
              <a:buNone/>
            </a:pPr>
            <a:endParaRPr lang="en-US" sz="2400" b="1" i="1" dirty="0">
              <a:solidFill>
                <a:schemeClr val="tx2"/>
              </a:solidFill>
            </a:endParaRPr>
          </a:p>
          <a:p>
            <a:pPr marL="0" indent="0">
              <a:buNone/>
            </a:pPr>
            <a:endParaRPr lang="en-US" sz="2400" b="1" i="1" dirty="0">
              <a:solidFill>
                <a:schemeClr val="tx2"/>
              </a:solidFill>
            </a:endParaRPr>
          </a:p>
          <a:p>
            <a:pPr marL="0" indent="0">
              <a:buNone/>
            </a:pPr>
            <a:endParaRPr lang="en-US" sz="2400" b="1" i="1" dirty="0">
              <a:solidFill>
                <a:schemeClr val="tx2"/>
              </a:solidFill>
            </a:endParaRPr>
          </a:p>
          <a:p>
            <a:pPr marL="0" indent="0">
              <a:buNone/>
            </a:pPr>
            <a:r>
              <a:rPr lang="en-US" sz="2400" b="1" i="1" dirty="0">
                <a:solidFill>
                  <a:schemeClr val="tx2"/>
                </a:solidFill>
              </a:rPr>
              <a:t>Age restriction imposed on “vapor device” without e-liquid</a:t>
            </a:r>
          </a:p>
          <a:p>
            <a:r>
              <a:rPr lang="en-US" sz="2400" dirty="0">
                <a:solidFill>
                  <a:schemeClr val="tx2"/>
                </a:solidFill>
              </a:rPr>
              <a:t>Class B Infraction for person less than 21 to possess or purchase vapor device</a:t>
            </a:r>
          </a:p>
          <a:p>
            <a:r>
              <a:rPr lang="en-US" sz="2400" dirty="0">
                <a:solidFill>
                  <a:schemeClr val="tx2"/>
                </a:solidFill>
              </a:rPr>
              <a:t>Class B Infraction to sell vapor device to person less than 21</a:t>
            </a:r>
          </a:p>
          <a:p>
            <a:pPr marL="0" indent="0">
              <a:buNone/>
            </a:pPr>
            <a:endParaRPr lang="en-US" sz="2000" dirty="0">
              <a:solidFill>
                <a:schemeClr val="tx2"/>
              </a:solidFill>
            </a:endParaRPr>
          </a:p>
          <a:p>
            <a:pPr marL="0" indent="0">
              <a:buNone/>
            </a:pPr>
            <a:endParaRPr lang="en-US" sz="2000" dirty="0">
              <a:solidFill>
                <a:schemeClr val="tx2"/>
              </a:solidFill>
            </a:endParaRPr>
          </a:p>
          <a:p>
            <a:pPr marL="0" indent="0">
              <a:buNone/>
            </a:pPr>
            <a:endParaRPr lang="en-US" sz="2000" b="1" dirty="0">
              <a:solidFill>
                <a:schemeClr val="tx2"/>
              </a:solidFill>
            </a:endParaRPr>
          </a:p>
          <a:p>
            <a:pPr marL="0" indent="0">
              <a:buNone/>
            </a:pPr>
            <a:endParaRPr lang="en-US" sz="2000" b="1" dirty="0">
              <a:solidFill>
                <a:schemeClr val="tx2"/>
              </a:solidFill>
            </a:endParaRPr>
          </a:p>
          <a:p>
            <a:pPr marL="0" indent="0">
              <a:buNone/>
            </a:pPr>
            <a:endParaRPr lang="en-US" sz="2000" dirty="0">
              <a:solidFill>
                <a:schemeClr val="tx2"/>
              </a:solidFill>
            </a:endParaRPr>
          </a:p>
          <a:p>
            <a:pPr marL="0" indent="0">
              <a:buNone/>
            </a:pPr>
            <a:endParaRPr lang="en-US" sz="2000" dirty="0">
              <a:solidFill>
                <a:schemeClr val="tx2"/>
              </a:solidFill>
            </a:endParaRPr>
          </a:p>
          <a:p>
            <a:pPr marL="0" indent="0">
              <a:buNone/>
            </a:pPr>
            <a:endParaRPr lang="en-US" sz="2000" dirty="0">
              <a:solidFill>
                <a:schemeClr val="tx2"/>
              </a:solidFill>
            </a:endParaRPr>
          </a:p>
          <a:p>
            <a:endParaRPr lang="en-US" sz="2000" dirty="0"/>
          </a:p>
          <a:p>
            <a:pPr marL="0" indent="0">
              <a:buNone/>
            </a:pPr>
            <a:endParaRPr lang="en-US" sz="2000" dirty="0"/>
          </a:p>
        </p:txBody>
      </p:sp>
    </p:spTree>
    <p:extLst>
      <p:ext uri="{BB962C8B-B14F-4D97-AF65-F5344CB8AC3E}">
        <p14:creationId xmlns:p14="http://schemas.microsoft.com/office/powerpoint/2010/main" val="60216921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B748F289-23C7-E4A5-D469-13DF762773D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EB91A5BA-8C3E-A0FB-799C-7A5B0D6F839F}"/>
              </a:ext>
            </a:extLst>
          </p:cNvPr>
          <p:cNvSpPr>
            <a:spLocks noGrp="1"/>
          </p:cNvSpPr>
          <p:nvPr>
            <p:ph type="title"/>
          </p:nvPr>
        </p:nvSpPr>
        <p:spPr>
          <a:xfrm>
            <a:off x="753270" y="223187"/>
            <a:ext cx="10515600" cy="1325563"/>
          </a:xfrm>
        </p:spPr>
        <p:txBody>
          <a:bodyPr/>
          <a:lstStyle/>
          <a:p>
            <a:pPr algn="ctr"/>
            <a:r>
              <a:rPr lang="en-US" b="1" dirty="0">
                <a:solidFill>
                  <a:schemeClr val="bg2"/>
                </a:solidFill>
              </a:rPr>
              <a:t>QUESTIONS ABOUT SEA144?</a:t>
            </a:r>
          </a:p>
        </p:txBody>
      </p:sp>
      <p:sp>
        <p:nvSpPr>
          <p:cNvPr id="6" name="Content Placeholder 5">
            <a:extLst>
              <a:ext uri="{FF2B5EF4-FFF2-40B4-BE49-F238E27FC236}">
                <a16:creationId xmlns:a16="http://schemas.microsoft.com/office/drawing/2014/main" id="{09B16EDC-AD1F-4ED5-7517-970A162F8B4C}"/>
              </a:ext>
            </a:extLst>
          </p:cNvPr>
          <p:cNvSpPr>
            <a:spLocks noGrp="1"/>
          </p:cNvSpPr>
          <p:nvPr>
            <p:ph idx="1"/>
          </p:nvPr>
        </p:nvSpPr>
        <p:spPr>
          <a:xfrm>
            <a:off x="472965" y="1237594"/>
            <a:ext cx="11359055" cy="4939370"/>
          </a:xfrm>
        </p:spPr>
        <p:txBody>
          <a:bodyPr>
            <a:normAutofit/>
          </a:bodyPr>
          <a:lstStyle/>
          <a:p>
            <a:pPr marL="0" indent="0">
              <a:buNone/>
            </a:pPr>
            <a:endParaRPr lang="en-US" dirty="0">
              <a:solidFill>
                <a:schemeClr val="bg2"/>
              </a:solidFill>
            </a:endParaRPr>
          </a:p>
          <a:p>
            <a:pPr marL="0" indent="0">
              <a:buNone/>
            </a:pPr>
            <a:endParaRPr lang="en-US" sz="4000" dirty="0">
              <a:solidFill>
                <a:schemeClr val="bg2"/>
              </a:solidFill>
            </a:endParaRPr>
          </a:p>
          <a:p>
            <a:pPr marL="0" indent="0">
              <a:buNone/>
            </a:pPr>
            <a:endParaRPr lang="en-US"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p:txBody>
      </p:sp>
    </p:spTree>
    <p:extLst>
      <p:ext uri="{BB962C8B-B14F-4D97-AF65-F5344CB8AC3E}">
        <p14:creationId xmlns:p14="http://schemas.microsoft.com/office/powerpoint/2010/main" val="414908052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accent3">
            <a:lumMod val="50000"/>
          </a:schemeClr>
        </a:solidFill>
        <a:effectLst/>
      </p:bgPr>
    </p:bg>
    <p:spTree>
      <p:nvGrpSpPr>
        <p:cNvPr id="1" name="">
          <a:extLst>
            <a:ext uri="{FF2B5EF4-FFF2-40B4-BE49-F238E27FC236}">
              <a16:creationId xmlns:a16="http://schemas.microsoft.com/office/drawing/2014/main" id="{8AF41CAB-49A5-3445-9A1F-EB9616A4F9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954F85-2AA3-8BA5-4276-FCC6C3FED86E}"/>
              </a:ext>
            </a:extLst>
          </p:cNvPr>
          <p:cNvSpPr>
            <a:spLocks noGrp="1"/>
          </p:cNvSpPr>
          <p:nvPr>
            <p:ph type="ctrTitle"/>
          </p:nvPr>
        </p:nvSpPr>
        <p:spPr/>
        <p:txBody>
          <a:bodyPr>
            <a:normAutofit/>
          </a:bodyPr>
          <a:lstStyle/>
          <a:p>
            <a:r>
              <a:rPr lang="en-US" b="1" dirty="0">
                <a:solidFill>
                  <a:schemeClr val="bg2"/>
                </a:solidFill>
              </a:rPr>
              <a:t>SEA185</a:t>
            </a:r>
            <a:br>
              <a:rPr lang="en-US" dirty="0">
                <a:solidFill>
                  <a:schemeClr val="bg2"/>
                </a:solidFill>
              </a:rPr>
            </a:br>
            <a:r>
              <a:rPr lang="en-US" b="1" dirty="0">
                <a:solidFill>
                  <a:schemeClr val="bg2"/>
                </a:solidFill>
              </a:rPr>
              <a:t>E-Liquid Statute</a:t>
            </a:r>
            <a:endParaRPr lang="en-US" b="1" i="1" dirty="0">
              <a:solidFill>
                <a:schemeClr val="bg2"/>
              </a:solidFill>
            </a:endParaRPr>
          </a:p>
        </p:txBody>
      </p:sp>
    </p:spTree>
    <p:extLst>
      <p:ext uri="{BB962C8B-B14F-4D97-AF65-F5344CB8AC3E}">
        <p14:creationId xmlns:p14="http://schemas.microsoft.com/office/powerpoint/2010/main" val="226220588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B77BB309-0EE5-000F-5966-F9E3AA4343AF}"/>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FDA6DF1-8455-4E85-D181-5D974E8C00AF}"/>
              </a:ext>
            </a:extLst>
          </p:cNvPr>
          <p:cNvSpPr>
            <a:spLocks noGrp="1"/>
          </p:cNvSpPr>
          <p:nvPr>
            <p:ph type="title"/>
          </p:nvPr>
        </p:nvSpPr>
        <p:spPr>
          <a:xfrm>
            <a:off x="838200" y="0"/>
            <a:ext cx="10515600" cy="1325563"/>
          </a:xfrm>
        </p:spPr>
        <p:txBody>
          <a:bodyPr/>
          <a:lstStyle/>
          <a:p>
            <a:r>
              <a:rPr lang="en-US" sz="4000" b="1" dirty="0">
                <a:solidFill>
                  <a:schemeClr val="bg2"/>
                </a:solidFill>
              </a:rPr>
              <a:t>SEA185: Foreign Adversary  Product Ban</a:t>
            </a:r>
            <a:endParaRPr lang="en-US" b="1" dirty="0">
              <a:solidFill>
                <a:schemeClr val="bg2"/>
              </a:solidFill>
            </a:endParaRPr>
          </a:p>
        </p:txBody>
      </p:sp>
      <p:sp>
        <p:nvSpPr>
          <p:cNvPr id="6" name="Content Placeholder 5">
            <a:extLst>
              <a:ext uri="{FF2B5EF4-FFF2-40B4-BE49-F238E27FC236}">
                <a16:creationId xmlns:a16="http://schemas.microsoft.com/office/drawing/2014/main" id="{C465C26B-C243-14EB-9E50-2F055E7E5AF7}"/>
              </a:ext>
            </a:extLst>
          </p:cNvPr>
          <p:cNvSpPr>
            <a:spLocks noGrp="1"/>
          </p:cNvSpPr>
          <p:nvPr>
            <p:ph idx="1"/>
          </p:nvPr>
        </p:nvSpPr>
        <p:spPr>
          <a:xfrm>
            <a:off x="250899" y="1219200"/>
            <a:ext cx="11690202" cy="5239539"/>
          </a:xfrm>
        </p:spPr>
        <p:txBody>
          <a:bodyPr>
            <a:normAutofit lnSpcReduction="10000"/>
          </a:bodyPr>
          <a:lstStyle/>
          <a:p>
            <a:pPr marL="0" indent="0">
              <a:buNone/>
            </a:pPr>
            <a:r>
              <a:rPr lang="en-US" b="1" dirty="0">
                <a:solidFill>
                  <a:schemeClr val="bg2"/>
                </a:solidFill>
              </a:rPr>
              <a:t>E-liquid products manufactured or sourced from a foreign adversary cannot be sold in the State of Indiana </a:t>
            </a:r>
            <a:r>
              <a:rPr lang="en-US" b="1" u="sng" dirty="0">
                <a:solidFill>
                  <a:schemeClr val="bg2"/>
                </a:solidFill>
              </a:rPr>
              <a:t>unless approved or pending approval by FDA</a:t>
            </a:r>
          </a:p>
          <a:p>
            <a:r>
              <a:rPr lang="en-US" dirty="0">
                <a:solidFill>
                  <a:schemeClr val="bg2"/>
                </a:solidFill>
              </a:rPr>
              <a:t>Foreign adversary defined by US Department of Commerce</a:t>
            </a:r>
          </a:p>
          <a:p>
            <a:r>
              <a:rPr lang="en-US" dirty="0">
                <a:solidFill>
                  <a:schemeClr val="bg2"/>
                </a:solidFill>
              </a:rPr>
              <a:t>Banned products are referred to as “foreign adversary products”</a:t>
            </a:r>
          </a:p>
          <a:p>
            <a:pPr marL="0" indent="0">
              <a:buNone/>
            </a:pPr>
            <a:endParaRPr lang="en-US" dirty="0">
              <a:solidFill>
                <a:schemeClr val="bg2"/>
              </a:solidFill>
            </a:endParaRPr>
          </a:p>
          <a:p>
            <a:pPr marL="0" indent="0">
              <a:buNone/>
            </a:pPr>
            <a:r>
              <a:rPr lang="en-US" b="1" dirty="0">
                <a:solidFill>
                  <a:schemeClr val="bg2"/>
                </a:solidFill>
              </a:rPr>
              <a:t>“Foreign Adversary Product” is e-liquid manufactured in or sourced from a foreign adversary nation that is not approved or pending approval by FDA</a:t>
            </a:r>
          </a:p>
          <a:p>
            <a:r>
              <a:rPr lang="en-US" dirty="0">
                <a:solidFill>
                  <a:schemeClr val="bg2"/>
                </a:solidFill>
              </a:rPr>
              <a:t>Ban includes products with ingredients sourced from adversary nation</a:t>
            </a:r>
          </a:p>
          <a:p>
            <a:r>
              <a:rPr lang="en-US" dirty="0">
                <a:solidFill>
                  <a:schemeClr val="bg2"/>
                </a:solidFill>
              </a:rPr>
              <a:t>Does not include vapor device or component without e-liquid</a:t>
            </a:r>
          </a:p>
          <a:p>
            <a:r>
              <a:rPr lang="en-US" dirty="0">
                <a:solidFill>
                  <a:schemeClr val="bg2"/>
                </a:solidFill>
              </a:rPr>
              <a:t>FDA approval or pending status ensures products are being vetted</a:t>
            </a:r>
          </a:p>
          <a:p>
            <a:endParaRPr lang="en-US" dirty="0">
              <a:solidFill>
                <a:schemeClr val="bg2"/>
              </a:solidFill>
            </a:endParaRPr>
          </a:p>
          <a:p>
            <a:endParaRPr lang="en-US" dirty="0">
              <a:solidFill>
                <a:schemeClr val="bg2"/>
              </a:solidFill>
            </a:endParaRPr>
          </a:p>
          <a:p>
            <a:pPr marL="0" indent="0">
              <a:buNone/>
            </a:pPr>
            <a:endParaRPr lang="en-US" b="1" dirty="0">
              <a:solidFill>
                <a:schemeClr val="bg2"/>
              </a:solidFill>
            </a:endParaRPr>
          </a:p>
          <a:p>
            <a:pPr marL="0" indent="0">
              <a:buNone/>
            </a:pPr>
            <a:endParaRPr lang="en-US" b="1"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p:txBody>
      </p:sp>
    </p:spTree>
    <p:extLst>
      <p:ext uri="{BB962C8B-B14F-4D97-AF65-F5344CB8AC3E}">
        <p14:creationId xmlns:p14="http://schemas.microsoft.com/office/powerpoint/2010/main" val="37906647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9" name="Rectangle 18">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20" name="Rectangle 19">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8495" y="2660473"/>
            <a:ext cx="4355594" cy="4038603"/>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1" name="Rectangle 20">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180882" y="1638085"/>
            <a:ext cx="6857572" cy="358140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7" name="Freeform: Shape 16">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5946FB49-4199-DA14-1316-AEBC40039422}"/>
              </a:ext>
            </a:extLst>
          </p:cNvPr>
          <p:cNvSpPr>
            <a:spLocks noGrp="1"/>
          </p:cNvSpPr>
          <p:nvPr>
            <p:ph type="title"/>
          </p:nvPr>
        </p:nvSpPr>
        <p:spPr>
          <a:xfrm>
            <a:off x="283032" y="2180749"/>
            <a:ext cx="3590468" cy="3417794"/>
          </a:xfrm>
        </p:spPr>
        <p:txBody>
          <a:bodyPr vert="horz" lIns="91440" tIns="45720" rIns="91440" bIns="45720" rtlCol="0" anchor="t">
            <a:normAutofit/>
          </a:bodyPr>
          <a:lstStyle/>
          <a:p>
            <a:r>
              <a:rPr lang="en-US" sz="3000" b="1" dirty="0">
                <a:solidFill>
                  <a:srgbClr val="FFFFFF"/>
                </a:solidFill>
                <a:effectLst>
                  <a:outerShdw blurRad="38100" dist="38100" dir="2700000" algn="tl">
                    <a:srgbClr val="000000">
                      <a:alpha val="43137"/>
                    </a:srgbClr>
                  </a:outerShdw>
                </a:effectLst>
              </a:rPr>
              <a:t>Index of Amended &amp; New Code Sections:</a:t>
            </a:r>
            <a:br>
              <a:rPr lang="en-US" sz="3000" b="1" kern="1200" dirty="0">
                <a:solidFill>
                  <a:srgbClr val="FFFFFF"/>
                </a:solidFill>
                <a:effectLst>
                  <a:outerShdw blurRad="38100" dist="38100" dir="2700000" algn="tl">
                    <a:srgbClr val="000000">
                      <a:alpha val="43137"/>
                    </a:srgbClr>
                  </a:outerShdw>
                </a:effectLst>
                <a:latin typeface="+mj-lt"/>
                <a:ea typeface="+mj-ea"/>
                <a:cs typeface="+mj-cs"/>
              </a:rPr>
            </a:br>
            <a:br>
              <a:rPr lang="en-US" sz="3400" b="1" kern="1200" dirty="0">
                <a:solidFill>
                  <a:srgbClr val="FFFFFF"/>
                </a:solidFill>
                <a:effectLst>
                  <a:outerShdw blurRad="38100" dist="38100" dir="2700000" algn="tl">
                    <a:srgbClr val="000000">
                      <a:alpha val="43137"/>
                    </a:srgbClr>
                  </a:outerShdw>
                </a:effectLst>
                <a:latin typeface="+mj-lt"/>
                <a:ea typeface="+mj-ea"/>
                <a:cs typeface="+mj-cs"/>
              </a:rPr>
            </a:br>
            <a:r>
              <a:rPr lang="en-US" sz="2800" b="1" i="1" dirty="0">
                <a:solidFill>
                  <a:srgbClr val="FFFFFF"/>
                </a:solidFill>
                <a:effectLst>
                  <a:outerShdw blurRad="38100" dist="38100" dir="2700000" algn="tl">
                    <a:srgbClr val="000000">
                      <a:alpha val="43137"/>
                    </a:srgbClr>
                  </a:outerShdw>
                </a:effectLst>
              </a:rPr>
              <a:t>2026 Alcohol and Tobacco Legislation</a:t>
            </a:r>
            <a:endParaRPr lang="en-US" sz="3400" b="1" kern="1200" dirty="0">
              <a:solidFill>
                <a:srgbClr val="FFFFFF"/>
              </a:solidFill>
              <a:effectLst>
                <a:outerShdw blurRad="38100" dist="38100" dir="2700000" algn="tl">
                  <a:srgbClr val="000000">
                    <a:alpha val="43137"/>
                  </a:srgbClr>
                </a:outerShdw>
              </a:effectLst>
            </a:endParaRPr>
          </a:p>
        </p:txBody>
      </p:sp>
      <p:graphicFrame>
        <p:nvGraphicFramePr>
          <p:cNvPr id="4" name="Content Placeholder 3">
            <a:extLst>
              <a:ext uri="{FF2B5EF4-FFF2-40B4-BE49-F238E27FC236}">
                <a16:creationId xmlns:a16="http://schemas.microsoft.com/office/drawing/2014/main" id="{57C85FBB-880C-0450-1944-4A0CB94D16C2}"/>
              </a:ext>
            </a:extLst>
          </p:cNvPr>
          <p:cNvGraphicFramePr>
            <a:graphicFrameLocks noGrp="1"/>
          </p:cNvGraphicFramePr>
          <p:nvPr>
            <p:ph idx="1"/>
            <p:extLst>
              <p:ext uri="{D42A27DB-BD31-4B8C-83A1-F6EECF244321}">
                <p14:modId xmlns:p14="http://schemas.microsoft.com/office/powerpoint/2010/main" val="3048882977"/>
              </p:ext>
            </p:extLst>
          </p:nvPr>
        </p:nvGraphicFramePr>
        <p:xfrm>
          <a:off x="4393567" y="589346"/>
          <a:ext cx="7515401" cy="5459684"/>
        </p:xfrm>
        <a:graphic>
          <a:graphicData uri="http://schemas.openxmlformats.org/drawingml/2006/table">
            <a:tbl>
              <a:tblPr firstRow="1" bandRow="1">
                <a:solidFill>
                  <a:schemeClr val="bg1"/>
                </a:solidFill>
                <a:tableStyleId>{5C22544A-7EE6-4342-B048-85BDC9FD1C3A}</a:tableStyleId>
              </a:tblPr>
              <a:tblGrid>
                <a:gridCol w="912720">
                  <a:extLst>
                    <a:ext uri="{9D8B030D-6E8A-4147-A177-3AD203B41FA5}">
                      <a16:colId xmlns:a16="http://schemas.microsoft.com/office/drawing/2014/main" val="3367518733"/>
                    </a:ext>
                  </a:extLst>
                </a:gridCol>
                <a:gridCol w="2395193">
                  <a:extLst>
                    <a:ext uri="{9D8B030D-6E8A-4147-A177-3AD203B41FA5}">
                      <a16:colId xmlns:a16="http://schemas.microsoft.com/office/drawing/2014/main" val="1710401646"/>
                    </a:ext>
                  </a:extLst>
                </a:gridCol>
                <a:gridCol w="4207488">
                  <a:extLst>
                    <a:ext uri="{9D8B030D-6E8A-4147-A177-3AD203B41FA5}">
                      <a16:colId xmlns:a16="http://schemas.microsoft.com/office/drawing/2014/main" val="3860646493"/>
                    </a:ext>
                  </a:extLst>
                </a:gridCol>
              </a:tblGrid>
              <a:tr h="561635">
                <a:tc>
                  <a:txBody>
                    <a:bodyPr/>
                    <a:lstStyle/>
                    <a:p>
                      <a:pPr algn="ctr"/>
                      <a:r>
                        <a:rPr lang="en-US" sz="1300" b="0" cap="none" spc="0" dirty="0">
                          <a:solidFill>
                            <a:schemeClr val="bg1"/>
                          </a:solidFill>
                        </a:rPr>
                        <a:t>Enrolled Act </a:t>
                      </a:r>
                    </a:p>
                  </a:txBody>
                  <a:tcPr marL="109994" marR="84611" marT="84611" marB="846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a:r>
                        <a:rPr lang="en-US" sz="1300" b="0" cap="none" spc="0" dirty="0">
                          <a:solidFill>
                            <a:schemeClr val="bg1"/>
                          </a:solidFill>
                        </a:rPr>
                        <a:t>Description</a:t>
                      </a:r>
                    </a:p>
                  </a:txBody>
                  <a:tcPr marL="109994" marR="84611" marT="84611" marB="846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a:r>
                        <a:rPr lang="en-US" sz="1300" b="0" cap="none" spc="0" dirty="0">
                          <a:solidFill>
                            <a:schemeClr val="bg1"/>
                          </a:solidFill>
                        </a:rPr>
                        <a:t>Impacted Indiana Code Sections (ATC Related)</a:t>
                      </a:r>
                    </a:p>
                  </a:txBody>
                  <a:tcPr marL="109994" marR="84611" marT="84611" marB="846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extLst>
                  <a:ext uri="{0D108BD9-81ED-4DB2-BD59-A6C34878D82A}">
                    <a16:rowId xmlns:a16="http://schemas.microsoft.com/office/drawing/2014/main" val="3133977238"/>
                  </a:ext>
                </a:extLst>
              </a:tr>
              <a:tr h="946293">
                <a:tc>
                  <a:txBody>
                    <a:bodyPr/>
                    <a:lstStyle/>
                    <a:p>
                      <a:r>
                        <a:rPr lang="en-US" sz="1400" dirty="0">
                          <a:hlinkClick r:id="rId2"/>
                        </a:rPr>
                        <a:t>HEA1052</a:t>
                      </a:r>
                      <a:r>
                        <a:rPr lang="en-US" sz="1300" cap="none" spc="0" dirty="0">
                          <a:solidFill>
                            <a:schemeClr val="tx1"/>
                          </a:solidFill>
                        </a:rPr>
                        <a:t> </a:t>
                      </a:r>
                    </a:p>
                  </a:txBody>
                  <a:tcPr marL="109994" marR="84611" marT="84611" marB="846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300" cap="none" spc="0" dirty="0">
                          <a:solidFill>
                            <a:schemeClr val="tx1"/>
                          </a:solidFill>
                        </a:rPr>
                        <a:t>Alcohol and Tobacco Commission</a:t>
                      </a:r>
                    </a:p>
                  </a:txBody>
                  <a:tcPr marL="109994" marR="84611" marT="84611" marB="846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100" dirty="0">
                          <a:effectLst/>
                          <a:latin typeface="Aptos" panose="020B0004020202020204" pitchFamily="34" charset="0"/>
                          <a:ea typeface="Aptos" panose="020B0004020202020204" pitchFamily="34" charset="0"/>
                          <a:cs typeface="Times New Roman" panose="02020603050405020304" pitchFamily="18" charset="0"/>
                        </a:rPr>
                        <a:t>7.1-1-3-8.5</a:t>
                      </a:r>
                      <a:r>
                        <a:rPr lang="en-US" sz="1100" cap="none" spc="0" dirty="0">
                          <a:solidFill>
                            <a:schemeClr val="tx1"/>
                          </a:solidFill>
                        </a:rPr>
                        <a:t>; NEW </a:t>
                      </a:r>
                      <a:r>
                        <a:rPr lang="en-US" sz="1100" kern="1200" dirty="0">
                          <a:solidFill>
                            <a:schemeClr val="dk1"/>
                          </a:solidFill>
                          <a:effectLst/>
                          <a:latin typeface="+mn-lt"/>
                          <a:ea typeface="+mn-ea"/>
                          <a:cs typeface="+mn-cs"/>
                        </a:rPr>
                        <a:t>7.1-1-3-27.5</a:t>
                      </a:r>
                      <a:r>
                        <a:rPr lang="en-US" sz="1100" cap="none" spc="0" dirty="0">
                          <a:solidFill>
                            <a:schemeClr val="tx1"/>
                          </a:solidFill>
                        </a:rPr>
                        <a:t>; </a:t>
                      </a:r>
                      <a:r>
                        <a:rPr lang="en-US" sz="1100" dirty="0">
                          <a:effectLst/>
                          <a:latin typeface="+mn-lt"/>
                          <a:ea typeface="Tahoma" panose="020B0604030504040204" pitchFamily="34" charset="0"/>
                          <a:cs typeface="Tahoma" panose="020B0604030504040204" pitchFamily="34" charset="0"/>
                        </a:rPr>
                        <a:t>NEW 7.1-1-3-45.7</a:t>
                      </a:r>
                      <a:r>
                        <a:rPr lang="en-US" sz="1100" cap="none" spc="0" dirty="0">
                          <a:solidFill>
                            <a:schemeClr val="tx1"/>
                          </a:solidFill>
                          <a:latin typeface="+mn-lt"/>
                          <a:ea typeface="Tahoma" panose="020B0604030504040204" pitchFamily="34" charset="0"/>
                          <a:cs typeface="Tahoma" panose="020B0604030504040204" pitchFamily="34" charset="0"/>
                        </a:rPr>
                        <a:t>; </a:t>
                      </a:r>
                      <a:r>
                        <a:rPr lang="en-US" sz="1100" kern="1200" dirty="0">
                          <a:solidFill>
                            <a:schemeClr val="dk1"/>
                          </a:solidFill>
                          <a:effectLst/>
                          <a:latin typeface="+mn-lt"/>
                          <a:ea typeface="+mn-ea"/>
                          <a:cs typeface="+mn-cs"/>
                        </a:rPr>
                        <a:t>7.1-2-1-8; 7.1-2-1-9; 7.1-2-2-3; 7.1-2-2-10; 7.1-3-1.5-1; 7.1-3-3-5; 7.1-3-14-4; NEW 7.1-3-14-8; 7.1-3-16-9; </a:t>
                      </a:r>
                      <a:r>
                        <a:rPr lang="en-US" sz="1100" dirty="0">
                          <a:effectLst/>
                          <a:latin typeface="Aptos" panose="020B0004020202020204" pitchFamily="34" charset="0"/>
                          <a:ea typeface="Aptos" panose="020B0004020202020204" pitchFamily="34" charset="0"/>
                          <a:cs typeface="Times New Roman" panose="02020603050405020304" pitchFamily="18" charset="0"/>
                        </a:rPr>
                        <a:t>7.1-3-18.5-0.5; 7.1-3-18.5-2; 7.1-3-18.5-2.6; 7.1-3-18.5-3(b); 7.1-3-18.5-9.2; 7.1-3-20-16.8; NEW 7.1-3-22-4.7; 7.1-5-6-3; 7.1-5-7-11; 7.1-5-8-1; 35-45-6-1; 35-46-6-3;  </a:t>
                      </a:r>
                      <a:endParaRPr lang="en-US" sz="1100" cap="none" spc="0" dirty="0">
                        <a:solidFill>
                          <a:schemeClr val="tx1"/>
                        </a:solidFill>
                        <a:latin typeface="+mn-lt"/>
                        <a:ea typeface="Tahoma" panose="020B0604030504040204" pitchFamily="34" charset="0"/>
                        <a:cs typeface="Tahoma" panose="020B0604030504040204" pitchFamily="34" charset="0"/>
                      </a:endParaRPr>
                    </a:p>
                  </a:txBody>
                  <a:tcPr marL="109994" marR="84611" marT="84611" marB="846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83732884"/>
                  </a:ext>
                </a:extLst>
              </a:tr>
              <a:tr h="581046">
                <a:tc>
                  <a:txBody>
                    <a:bodyPr/>
                    <a:lstStyle/>
                    <a:p>
                      <a:r>
                        <a:rPr lang="en-US" sz="1400" dirty="0">
                          <a:hlinkClick r:id="rId3"/>
                        </a:rPr>
                        <a:t>SEA5</a:t>
                      </a:r>
                      <a:r>
                        <a:rPr lang="en-US" sz="1300" cap="none" spc="0" dirty="0">
                          <a:solidFill>
                            <a:schemeClr val="tx1"/>
                          </a:solidFill>
                        </a:rPr>
                        <a:t> </a:t>
                      </a:r>
                    </a:p>
                  </a:txBody>
                  <a:tcPr marL="109994" marR="84611" marT="84611" marB="846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US" sz="1300" cap="none" spc="0" dirty="0">
                          <a:solidFill>
                            <a:schemeClr val="tx1"/>
                          </a:solidFill>
                        </a:rPr>
                        <a:t>ATC Emergency Suspensions</a:t>
                      </a:r>
                    </a:p>
                  </a:txBody>
                  <a:tcPr marL="109994" marR="84611" marT="84611" marB="846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US" sz="1100" b="0" kern="1200" dirty="0">
                          <a:solidFill>
                            <a:schemeClr val="dk1"/>
                          </a:solidFill>
                          <a:effectLst/>
                          <a:latin typeface="+mn-lt"/>
                          <a:ea typeface="+mn-ea"/>
                          <a:cs typeface="+mn-cs"/>
                        </a:rPr>
                        <a:t>NEW 7.1-2-9-1; </a:t>
                      </a:r>
                      <a:r>
                        <a:rPr lang="en-US" sz="1100" b="0" dirty="0">
                          <a:effectLst/>
                          <a:latin typeface="Aptos" panose="020B0004020202020204" pitchFamily="34" charset="0"/>
                          <a:ea typeface="Aptos" panose="020B0004020202020204" pitchFamily="34" charset="0"/>
                          <a:cs typeface="Times New Roman" panose="02020603050405020304" pitchFamily="18" charset="0"/>
                        </a:rPr>
                        <a:t>NEW 7.1-2-9-2; NEW 7.1-2-9-3; </a:t>
                      </a:r>
                      <a:r>
                        <a:rPr lang="en-US" sz="1100" kern="1200" dirty="0">
                          <a:solidFill>
                            <a:schemeClr val="dk1"/>
                          </a:solidFill>
                          <a:effectLst/>
                          <a:latin typeface="+mn-lt"/>
                          <a:ea typeface="+mn-ea"/>
                          <a:cs typeface="+mn-cs"/>
                        </a:rPr>
                        <a:t>7.1-3-23-7; </a:t>
                      </a:r>
                      <a:r>
                        <a:rPr lang="en-US" sz="1100" dirty="0">
                          <a:effectLst/>
                          <a:latin typeface="Aptos" panose="020B0004020202020204" pitchFamily="34" charset="0"/>
                          <a:ea typeface="Aptos" panose="020B0004020202020204" pitchFamily="34" charset="0"/>
                          <a:cs typeface="Times New Roman" panose="02020603050405020304" pitchFamily="18" charset="0"/>
                        </a:rPr>
                        <a:t>NEW 7.1-3-23-7.5; </a:t>
                      </a:r>
                      <a:r>
                        <a:rPr lang="en-US" sz="1100" b="1" dirty="0">
                          <a:effectLst/>
                          <a:latin typeface="Aptos" panose="020B0004020202020204" pitchFamily="34" charset="0"/>
                          <a:ea typeface="Aptos" panose="020B0004020202020204" pitchFamily="34" charset="0"/>
                          <a:cs typeface="Times New Roman" panose="02020603050405020304" pitchFamily="18" charset="0"/>
                        </a:rPr>
                        <a:t>REPEALS 905 IAC 1-27</a:t>
                      </a:r>
                      <a:endParaRPr lang="en-US" sz="1100" b="1" cap="none" spc="0" dirty="0">
                        <a:solidFill>
                          <a:schemeClr val="tx1"/>
                        </a:solidFill>
                      </a:endParaRPr>
                    </a:p>
                  </a:txBody>
                  <a:tcPr marL="109994" marR="84611" marT="84611" marB="846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246619360"/>
                  </a:ext>
                </a:extLst>
              </a:tr>
              <a:tr h="646975">
                <a:tc>
                  <a:txBody>
                    <a:bodyPr/>
                    <a:lstStyle/>
                    <a:p>
                      <a:r>
                        <a:rPr lang="en-US" sz="1300" cap="none" spc="0" dirty="0">
                          <a:solidFill>
                            <a:schemeClr val="tx1"/>
                          </a:solidFill>
                        </a:rPr>
                        <a:t> </a:t>
                      </a:r>
                      <a:r>
                        <a:rPr lang="en-US" sz="1400" dirty="0">
                          <a:hlinkClick r:id="rId4"/>
                        </a:rPr>
                        <a:t>SEA23</a:t>
                      </a:r>
                      <a:endParaRPr lang="en-US" sz="1300" cap="none" spc="0" dirty="0">
                        <a:solidFill>
                          <a:schemeClr val="tx1"/>
                        </a:solidFill>
                      </a:endParaRPr>
                    </a:p>
                  </a:txBody>
                  <a:tcPr marL="109994" marR="84611" marT="84611" marB="846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300" cap="none" spc="0" dirty="0">
                          <a:solidFill>
                            <a:schemeClr val="tx1"/>
                          </a:solidFill>
                        </a:rPr>
                        <a:t>County Fairground Permits</a:t>
                      </a:r>
                    </a:p>
                  </a:txBody>
                  <a:tcPr marL="109994" marR="84611" marT="84611" marB="846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100" dirty="0">
                          <a:effectLst/>
                          <a:latin typeface="+mn-lt"/>
                          <a:ea typeface="Aptos" panose="020B0004020202020204" pitchFamily="34" charset="0"/>
                          <a:cs typeface="Times New Roman" panose="02020603050405020304" pitchFamily="18" charset="0"/>
                        </a:rPr>
                        <a:t>7.1-3-2-7(5)(U); 7.1-3-4-6(h); 7.1-3-9-9(h); 7.1-3-12-5(f); 7.1-3-14-4(h); NEW 7.1-3-21-14.5; 7.1-3-27-8 (a)(15); 7.1-5-7-11(a)(34); </a:t>
                      </a:r>
                      <a:r>
                        <a:rPr lang="en-US" sz="1100" kern="1200" dirty="0">
                          <a:solidFill>
                            <a:schemeClr val="dk1"/>
                          </a:solidFill>
                          <a:effectLst/>
                          <a:latin typeface="+mn-lt"/>
                          <a:ea typeface="+mn-ea"/>
                          <a:cs typeface="+mn-cs"/>
                        </a:rPr>
                        <a:t>7.1-5-7-11(a)(35)</a:t>
                      </a:r>
                      <a:endParaRPr lang="en-US" sz="1100" cap="none" spc="0" dirty="0">
                        <a:solidFill>
                          <a:schemeClr val="tx1"/>
                        </a:solidFill>
                        <a:latin typeface="+mn-lt"/>
                      </a:endParaRPr>
                    </a:p>
                  </a:txBody>
                  <a:tcPr marL="109994" marR="84611" marT="84611" marB="846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38737770"/>
                  </a:ext>
                </a:extLst>
              </a:tr>
              <a:tr h="561635">
                <a:tc>
                  <a:txBody>
                    <a:bodyPr/>
                    <a:lstStyle/>
                    <a:p>
                      <a:r>
                        <a:rPr lang="en-US" sz="1400" dirty="0">
                          <a:hlinkClick r:id="rId5"/>
                        </a:rPr>
                        <a:t>SEA89</a:t>
                      </a:r>
                      <a:endParaRPr lang="en-US" sz="1300" cap="none" spc="0" dirty="0">
                        <a:solidFill>
                          <a:schemeClr val="tx1"/>
                        </a:solidFill>
                      </a:endParaRPr>
                    </a:p>
                  </a:txBody>
                  <a:tcPr marL="109994" marR="84611" marT="84611" marB="846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US" sz="1300" cap="none" spc="0" dirty="0">
                          <a:solidFill>
                            <a:schemeClr val="tx1"/>
                          </a:solidFill>
                        </a:rPr>
                        <a:t>New Retailer &amp; Dealer Permits</a:t>
                      </a:r>
                    </a:p>
                  </a:txBody>
                  <a:tcPr marL="109994" marR="84611" marT="84611" marB="846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US" sz="1100" dirty="0">
                          <a:effectLst/>
                          <a:latin typeface="+mn-lt"/>
                          <a:ea typeface="Aptos" panose="020B0004020202020204" pitchFamily="34" charset="0"/>
                          <a:cs typeface="Times New Roman" panose="02020603050405020304" pitchFamily="18" charset="0"/>
                        </a:rPr>
                        <a:t>7.1-3-20-16.8(n); 7.1-3-20-16.8(o); </a:t>
                      </a:r>
                      <a:r>
                        <a:rPr lang="en-US" sz="1100" kern="1200" dirty="0">
                          <a:solidFill>
                            <a:schemeClr val="dk1"/>
                          </a:solidFill>
                          <a:effectLst/>
                          <a:latin typeface="+mn-lt"/>
                          <a:ea typeface="+mn-ea"/>
                          <a:cs typeface="+mn-cs"/>
                        </a:rPr>
                        <a:t>7.1-3-20-16.8(p); 7.1-3-20-16.8(q); 7.1-3-20-16.8 (r); 7.1-3-20-16.8 (s)</a:t>
                      </a:r>
                      <a:endParaRPr lang="en-US" sz="1100" cap="none" spc="0" dirty="0">
                        <a:solidFill>
                          <a:schemeClr val="tx1"/>
                        </a:solidFill>
                        <a:latin typeface="+mn-lt"/>
                      </a:endParaRPr>
                    </a:p>
                  </a:txBody>
                  <a:tcPr marL="109994" marR="84611" marT="84611" marB="846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563412327"/>
                  </a:ext>
                </a:extLst>
              </a:tr>
              <a:tr h="561635">
                <a:tc>
                  <a:txBody>
                    <a:bodyPr/>
                    <a:lstStyle/>
                    <a:p>
                      <a:r>
                        <a:rPr lang="en-US" sz="1400" dirty="0">
                          <a:hlinkClick r:id="rId6"/>
                        </a:rPr>
                        <a:t>SEA144</a:t>
                      </a:r>
                      <a:endParaRPr lang="en-US" sz="1300" cap="none" spc="0" dirty="0">
                        <a:solidFill>
                          <a:schemeClr val="tx1"/>
                        </a:solidFill>
                      </a:endParaRPr>
                    </a:p>
                  </a:txBody>
                  <a:tcPr marL="109994" marR="84611" marT="84611" marB="846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300" cap="none" spc="0" dirty="0">
                          <a:solidFill>
                            <a:schemeClr val="tx1"/>
                          </a:solidFill>
                        </a:rPr>
                        <a:t>Vapor Devices</a:t>
                      </a:r>
                    </a:p>
                  </a:txBody>
                  <a:tcPr marL="109994" marR="84611" marT="84611" marB="846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100" kern="1200" dirty="0">
                          <a:solidFill>
                            <a:schemeClr val="dk1"/>
                          </a:solidFill>
                          <a:effectLst/>
                          <a:latin typeface="+mn-lt"/>
                          <a:ea typeface="+mn-ea"/>
                          <a:cs typeface="+mn-cs"/>
                        </a:rPr>
                        <a:t>7.1-1-3-47.5(b)(1); 7.1-7-6-5; 35-31.5-2-107.5; NEW </a:t>
                      </a:r>
                      <a:r>
                        <a:rPr lang="en-US" sz="1100" b="1" kern="1200" dirty="0">
                          <a:solidFill>
                            <a:schemeClr val="dk1"/>
                          </a:solidFill>
                          <a:effectLst/>
                          <a:latin typeface="+mn-lt"/>
                          <a:ea typeface="+mn-ea"/>
                          <a:cs typeface="+mn-cs"/>
                        </a:rPr>
                        <a:t>35-31.5-2-345.4; </a:t>
                      </a:r>
                      <a:r>
                        <a:rPr lang="en-US" sz="1100" kern="1200" dirty="0">
                          <a:solidFill>
                            <a:schemeClr val="dk1"/>
                          </a:solidFill>
                          <a:effectLst/>
                          <a:latin typeface="+mn-lt"/>
                          <a:ea typeface="+mn-ea"/>
                          <a:cs typeface="+mn-cs"/>
                        </a:rPr>
                        <a:t>35-46-1-10; 35-46-1-10.5; </a:t>
                      </a:r>
                      <a:r>
                        <a:rPr lang="en-US" sz="1100" b="1" kern="1200" dirty="0">
                          <a:solidFill>
                            <a:schemeClr val="dk1"/>
                          </a:solidFill>
                          <a:effectLst/>
                          <a:latin typeface="+mn-lt"/>
                          <a:ea typeface="+mn-ea"/>
                          <a:cs typeface="+mn-cs"/>
                        </a:rPr>
                        <a:t>NEW 35-46-1-11.1 </a:t>
                      </a:r>
                      <a:endParaRPr lang="en-US" sz="1100" cap="none" spc="0" dirty="0">
                        <a:solidFill>
                          <a:schemeClr val="tx1"/>
                        </a:solidFill>
                      </a:endParaRPr>
                    </a:p>
                  </a:txBody>
                  <a:tcPr marL="109994" marR="84611" marT="84611" marB="846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8821703"/>
                  </a:ext>
                </a:extLst>
              </a:tr>
              <a:tr h="561635">
                <a:tc>
                  <a:txBody>
                    <a:bodyPr/>
                    <a:lstStyle/>
                    <a:p>
                      <a:r>
                        <a:rPr lang="en-US" sz="1400" dirty="0">
                          <a:hlinkClick r:id="rId7"/>
                        </a:rPr>
                        <a:t>SEA185</a:t>
                      </a:r>
                      <a:endParaRPr lang="en-US" sz="1300" cap="none" spc="0" dirty="0">
                        <a:solidFill>
                          <a:schemeClr val="tx1"/>
                        </a:solidFill>
                      </a:endParaRPr>
                    </a:p>
                  </a:txBody>
                  <a:tcPr marL="109994" marR="84611" marT="84611" marB="846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US" sz="1300" cap="none" spc="0" dirty="0">
                          <a:solidFill>
                            <a:schemeClr val="tx1"/>
                          </a:solidFill>
                        </a:rPr>
                        <a:t>E-Liquid Manufacturing Permit &amp; Foreign Adversary Ban</a:t>
                      </a:r>
                    </a:p>
                  </a:txBody>
                  <a:tcPr marL="109994" marR="84611" marT="84611" marB="846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US" sz="1100" kern="1200" dirty="0">
                          <a:solidFill>
                            <a:schemeClr val="dk1"/>
                          </a:solidFill>
                          <a:effectLst/>
                          <a:latin typeface="+mn-lt"/>
                          <a:ea typeface="+mn-ea"/>
                          <a:cs typeface="+mn-cs"/>
                        </a:rPr>
                        <a:t>7.1-3-18.5-1; </a:t>
                      </a:r>
                      <a:r>
                        <a:rPr lang="en-US" sz="1100" b="1" kern="1200" dirty="0">
                          <a:solidFill>
                            <a:schemeClr val="dk1"/>
                          </a:solidFill>
                          <a:effectLst/>
                          <a:latin typeface="+mn-lt"/>
                          <a:ea typeface="+mn-ea"/>
                          <a:cs typeface="+mn-cs"/>
                        </a:rPr>
                        <a:t>NEW 7.1-3-18.5-1.5; </a:t>
                      </a:r>
                      <a:r>
                        <a:rPr lang="en-US" sz="1100" kern="1200" dirty="0">
                          <a:solidFill>
                            <a:schemeClr val="dk1"/>
                          </a:solidFill>
                          <a:effectLst/>
                          <a:latin typeface="+mn-lt"/>
                          <a:ea typeface="+mn-ea"/>
                          <a:cs typeface="+mn-cs"/>
                        </a:rPr>
                        <a:t>7.1-3-18.5-2(a)(2); 7.1-3-18.5-9.2; NEW 7.1-7-1-0.5; 7.1-7-1-1; 7.1-7-1-2; 7.1-7-2-6.3; 7.1-7-2-8; 7.1-7-2-10; 7.1-7-2-10.5; 7.1-7-2-12; 7.1-7-2-12.3; 7.1-7-2-12.5; 7.1-7-2-15; 7.1-7-2-15.5; 7.1-7-2-16; 7.1-7-2-18; 7.1-7-2-21; 7.1-7-2-23; 7.1-7-2-24; 7.1-7-3-2; 7.1-7-4-1; 7.1-7-4-2; 7.1-7-4-6; NEW 7.1-7-4-8; 7.1-7-5.5-1; 7.1-7-5-1.1; 7.1-7-5-2; 7.1-7-5.5-2; 7.1-7-5.5-3; 7.1-7-5.5-5; 7.1-7-6-1; 7.1-7-6-2.1; 7.1-7-6-5; 7.1-7-6-6; 24-3-2-2; 24-3-2-9; 35-45-6-1; 35-46-1-10.2; 35-46-1-11.7; 35-46-6-3</a:t>
                      </a:r>
                      <a:endParaRPr lang="en-US" sz="1100" cap="none" spc="0" dirty="0">
                        <a:solidFill>
                          <a:schemeClr val="tx1"/>
                        </a:solidFill>
                      </a:endParaRPr>
                    </a:p>
                  </a:txBody>
                  <a:tcPr marL="109994" marR="84611" marT="84611" marB="846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122682922"/>
                  </a:ext>
                </a:extLst>
              </a:tr>
            </a:tbl>
          </a:graphicData>
        </a:graphic>
      </p:graphicFrame>
    </p:spTree>
    <p:extLst>
      <p:ext uri="{BB962C8B-B14F-4D97-AF65-F5344CB8AC3E}">
        <p14:creationId xmlns:p14="http://schemas.microsoft.com/office/powerpoint/2010/main" val="367618789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505E464B-686F-E113-0189-CC7A4C4E24A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0C682AB-4C57-B090-A637-B6731A771373}"/>
              </a:ext>
            </a:extLst>
          </p:cNvPr>
          <p:cNvSpPr>
            <a:spLocks noGrp="1"/>
          </p:cNvSpPr>
          <p:nvPr>
            <p:ph type="title"/>
          </p:nvPr>
        </p:nvSpPr>
        <p:spPr>
          <a:xfrm>
            <a:off x="838200" y="0"/>
            <a:ext cx="10515600" cy="1173163"/>
          </a:xfrm>
        </p:spPr>
        <p:txBody>
          <a:bodyPr/>
          <a:lstStyle/>
          <a:p>
            <a:r>
              <a:rPr lang="en-US" sz="4000" b="1" dirty="0">
                <a:solidFill>
                  <a:schemeClr val="bg2"/>
                </a:solidFill>
              </a:rPr>
              <a:t>Current Foreign Adversaries</a:t>
            </a:r>
            <a:endParaRPr lang="en-US" b="1" dirty="0">
              <a:solidFill>
                <a:schemeClr val="bg2"/>
              </a:solidFill>
            </a:endParaRPr>
          </a:p>
        </p:txBody>
      </p:sp>
      <p:sp>
        <p:nvSpPr>
          <p:cNvPr id="6" name="Content Placeholder 5">
            <a:extLst>
              <a:ext uri="{FF2B5EF4-FFF2-40B4-BE49-F238E27FC236}">
                <a16:creationId xmlns:a16="http://schemas.microsoft.com/office/drawing/2014/main" id="{B694E3A6-7910-BE5F-6D1C-59F9D0B9E6A3}"/>
              </a:ext>
            </a:extLst>
          </p:cNvPr>
          <p:cNvSpPr>
            <a:spLocks noGrp="1"/>
          </p:cNvSpPr>
          <p:nvPr>
            <p:ph idx="1"/>
          </p:nvPr>
        </p:nvSpPr>
        <p:spPr>
          <a:xfrm>
            <a:off x="130629" y="1001486"/>
            <a:ext cx="11876314" cy="5704114"/>
          </a:xfrm>
        </p:spPr>
        <p:txBody>
          <a:bodyPr>
            <a:normAutofit/>
          </a:bodyPr>
          <a:lstStyle/>
          <a:p>
            <a:pPr marL="0" indent="0">
              <a:buNone/>
            </a:pPr>
            <a:r>
              <a:rPr lang="en-US" b="1" dirty="0">
                <a:solidFill>
                  <a:schemeClr val="bg2"/>
                </a:solidFill>
              </a:rPr>
              <a:t>Following nations are designated foreign adversary under 15 CFR 791.4</a:t>
            </a:r>
            <a:endParaRPr lang="en-US" dirty="0">
              <a:solidFill>
                <a:schemeClr val="bg2"/>
              </a:solidFill>
            </a:endParaRPr>
          </a:p>
          <a:p>
            <a:pPr marL="514350" indent="-514350">
              <a:buFont typeface="+mj-lt"/>
              <a:buAutoNum type="arabicPeriod"/>
            </a:pPr>
            <a:r>
              <a:rPr lang="en-US" dirty="0">
                <a:solidFill>
                  <a:schemeClr val="bg2"/>
                </a:solidFill>
              </a:rPr>
              <a:t>People’s Republic of China* </a:t>
            </a:r>
          </a:p>
          <a:p>
            <a:pPr marL="514350" indent="-514350">
              <a:buFont typeface="+mj-lt"/>
              <a:buAutoNum type="arabicPeriod"/>
            </a:pPr>
            <a:r>
              <a:rPr lang="en-US" dirty="0">
                <a:solidFill>
                  <a:schemeClr val="bg2"/>
                </a:solidFill>
              </a:rPr>
              <a:t>Republic of Cuba </a:t>
            </a:r>
          </a:p>
          <a:p>
            <a:pPr marL="514350" indent="-514350">
              <a:buFont typeface="+mj-lt"/>
              <a:buAutoNum type="arabicPeriod"/>
            </a:pPr>
            <a:r>
              <a:rPr lang="en-US" dirty="0">
                <a:solidFill>
                  <a:schemeClr val="bg2"/>
                </a:solidFill>
              </a:rPr>
              <a:t>Islamic Republic of Iran </a:t>
            </a:r>
          </a:p>
          <a:p>
            <a:pPr marL="514350" indent="-514350">
              <a:buFont typeface="+mj-lt"/>
              <a:buAutoNum type="arabicPeriod"/>
            </a:pPr>
            <a:r>
              <a:rPr lang="en-US" dirty="0">
                <a:solidFill>
                  <a:schemeClr val="bg2"/>
                </a:solidFill>
              </a:rPr>
              <a:t>North Korea</a:t>
            </a:r>
          </a:p>
          <a:p>
            <a:pPr marL="514350" indent="-514350">
              <a:buFont typeface="+mj-lt"/>
              <a:buAutoNum type="arabicPeriod"/>
            </a:pPr>
            <a:r>
              <a:rPr lang="en-US" dirty="0">
                <a:solidFill>
                  <a:schemeClr val="bg2"/>
                </a:solidFill>
              </a:rPr>
              <a:t>Russian Federation</a:t>
            </a:r>
          </a:p>
          <a:p>
            <a:pPr marL="0" indent="0">
              <a:buNone/>
            </a:pPr>
            <a:endParaRPr lang="en-US" b="1" dirty="0">
              <a:solidFill>
                <a:schemeClr val="bg2"/>
              </a:solidFill>
            </a:endParaRPr>
          </a:p>
          <a:p>
            <a:pPr marL="0" indent="0">
              <a:buNone/>
            </a:pPr>
            <a:r>
              <a:rPr lang="en-US" b="1" dirty="0">
                <a:solidFill>
                  <a:schemeClr val="bg2"/>
                </a:solidFill>
              </a:rPr>
              <a:t>*Most foreign adversary products are unvetted Chinese e-liquids, which will be banned July 1, 2026 unless manufacturer demonstrates FDA approved or pending status</a:t>
            </a: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p:txBody>
      </p:sp>
    </p:spTree>
    <p:extLst>
      <p:ext uri="{BB962C8B-B14F-4D97-AF65-F5344CB8AC3E}">
        <p14:creationId xmlns:p14="http://schemas.microsoft.com/office/powerpoint/2010/main" val="284135212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D154B57C-F33B-634F-33E7-B340596F642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2F86E2C-CA52-88D2-74FA-CA4758BF3AC2}"/>
              </a:ext>
            </a:extLst>
          </p:cNvPr>
          <p:cNvSpPr>
            <a:spLocks noGrp="1"/>
          </p:cNvSpPr>
          <p:nvPr>
            <p:ph type="title"/>
          </p:nvPr>
        </p:nvSpPr>
        <p:spPr>
          <a:xfrm>
            <a:off x="674914" y="108857"/>
            <a:ext cx="9786257" cy="1219949"/>
          </a:xfrm>
        </p:spPr>
        <p:txBody>
          <a:bodyPr/>
          <a:lstStyle/>
          <a:p>
            <a:r>
              <a:rPr lang="en-US" sz="4000" b="1" dirty="0">
                <a:solidFill>
                  <a:schemeClr val="bg2"/>
                </a:solidFill>
              </a:rPr>
              <a:t>SEA185: E-Liquid Manufacturing Permit</a:t>
            </a:r>
            <a:endParaRPr lang="en-US" b="1" dirty="0">
              <a:solidFill>
                <a:schemeClr val="bg2"/>
              </a:solidFill>
            </a:endParaRPr>
          </a:p>
        </p:txBody>
      </p:sp>
      <p:sp>
        <p:nvSpPr>
          <p:cNvPr id="6" name="Content Placeholder 5">
            <a:extLst>
              <a:ext uri="{FF2B5EF4-FFF2-40B4-BE49-F238E27FC236}">
                <a16:creationId xmlns:a16="http://schemas.microsoft.com/office/drawing/2014/main" id="{91CF8892-D63C-14E2-716A-5CBA7C605DE9}"/>
              </a:ext>
            </a:extLst>
          </p:cNvPr>
          <p:cNvSpPr>
            <a:spLocks noGrp="1"/>
          </p:cNvSpPr>
          <p:nvPr>
            <p:ph idx="1"/>
          </p:nvPr>
        </p:nvSpPr>
        <p:spPr>
          <a:xfrm>
            <a:off x="163286" y="1088572"/>
            <a:ext cx="11777815" cy="5370168"/>
          </a:xfrm>
        </p:spPr>
        <p:txBody>
          <a:bodyPr>
            <a:normAutofit lnSpcReduction="10000"/>
          </a:bodyPr>
          <a:lstStyle/>
          <a:p>
            <a:pPr marL="0" indent="0">
              <a:buNone/>
            </a:pPr>
            <a:r>
              <a:rPr lang="en-US" b="1" dirty="0">
                <a:solidFill>
                  <a:schemeClr val="bg2"/>
                </a:solidFill>
              </a:rPr>
              <a:t>Manufacturers selling e-liquid products in Indiana must be permitted</a:t>
            </a:r>
          </a:p>
          <a:p>
            <a:r>
              <a:rPr lang="en-US" dirty="0">
                <a:solidFill>
                  <a:schemeClr val="bg2"/>
                </a:solidFill>
              </a:rPr>
              <a:t>Every e-liquid product sold in Indiana must have underlying e-liquid manufacturing permit &amp; all Indiana manufacturers must be permitted</a:t>
            </a:r>
          </a:p>
          <a:p>
            <a:r>
              <a:rPr lang="en-US" dirty="0">
                <a:solidFill>
                  <a:schemeClr val="bg2"/>
                </a:solidFill>
              </a:rPr>
              <a:t>To qualify for permit, applicants must comply with FDA product quality and production requirements</a:t>
            </a:r>
          </a:p>
          <a:p>
            <a:pPr lvl="1">
              <a:buFont typeface="Aptos" panose="020B0004020202020204" pitchFamily="34" charset="0"/>
              <a:buChar char="»"/>
            </a:pPr>
            <a:r>
              <a:rPr lang="en-US" dirty="0">
                <a:solidFill>
                  <a:schemeClr val="bg2"/>
                </a:solidFill>
              </a:rPr>
              <a:t>Products do not contain Harmful &amp; Potentially Harmful Constituents (HPHC)</a:t>
            </a:r>
          </a:p>
          <a:p>
            <a:pPr lvl="1">
              <a:buFont typeface="Aptos" panose="020B0004020202020204" pitchFamily="34" charset="0"/>
              <a:buChar char="»"/>
            </a:pPr>
            <a:r>
              <a:rPr lang="en-US" dirty="0">
                <a:solidFill>
                  <a:schemeClr val="bg2"/>
                </a:solidFill>
              </a:rPr>
              <a:t>Registration of manufacturing facilities with FDA </a:t>
            </a:r>
          </a:p>
          <a:p>
            <a:pPr marL="0" indent="0">
              <a:buNone/>
            </a:pPr>
            <a:endParaRPr lang="en-US" b="1" dirty="0">
              <a:solidFill>
                <a:schemeClr val="bg2"/>
              </a:solidFill>
            </a:endParaRPr>
          </a:p>
          <a:p>
            <a:pPr marL="0" indent="0">
              <a:buNone/>
            </a:pPr>
            <a:r>
              <a:rPr lang="en-US" sz="2600" b="1" dirty="0">
                <a:solidFill>
                  <a:schemeClr val="bg2"/>
                </a:solidFill>
              </a:rPr>
              <a:t>Manufacturers can obtain Indiana permit for e-liquid products not approved or pending with FDA by demonstrating compliance with FDA product quality &amp; manufacturing regulations</a:t>
            </a:r>
          </a:p>
          <a:p>
            <a:r>
              <a:rPr lang="en-US" sz="2600" dirty="0">
                <a:solidFill>
                  <a:schemeClr val="bg2"/>
                </a:solidFill>
              </a:rPr>
              <a:t>Does not apply for foreign adversary products, which must be approved or pending approval with FDA to be sold in Indiana</a:t>
            </a:r>
          </a:p>
          <a:p>
            <a:endParaRPr lang="en-US" b="1"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p:txBody>
      </p:sp>
    </p:spTree>
    <p:extLst>
      <p:ext uri="{BB962C8B-B14F-4D97-AF65-F5344CB8AC3E}">
        <p14:creationId xmlns:p14="http://schemas.microsoft.com/office/powerpoint/2010/main" val="301122148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D60192C0-A5F4-AB9B-D723-4488A668699F}"/>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F11F20A-A390-A9C4-145A-60094D12065F}"/>
              </a:ext>
            </a:extLst>
          </p:cNvPr>
          <p:cNvSpPr>
            <a:spLocks noGrp="1"/>
          </p:cNvSpPr>
          <p:nvPr>
            <p:ph type="title"/>
          </p:nvPr>
        </p:nvSpPr>
        <p:spPr>
          <a:xfrm>
            <a:off x="283029" y="97971"/>
            <a:ext cx="10373522" cy="1290707"/>
          </a:xfrm>
        </p:spPr>
        <p:txBody>
          <a:bodyPr/>
          <a:lstStyle/>
          <a:p>
            <a:r>
              <a:rPr lang="en-US" sz="4000" b="1" dirty="0">
                <a:solidFill>
                  <a:schemeClr val="bg2"/>
                </a:solidFill>
              </a:rPr>
              <a:t>Indiana E-Liquid Manufacturing Permits</a:t>
            </a:r>
            <a:endParaRPr lang="en-US" b="1" dirty="0">
              <a:solidFill>
                <a:schemeClr val="bg2"/>
              </a:solidFill>
            </a:endParaRPr>
          </a:p>
        </p:txBody>
      </p:sp>
      <p:sp>
        <p:nvSpPr>
          <p:cNvPr id="6" name="Content Placeholder 5">
            <a:extLst>
              <a:ext uri="{FF2B5EF4-FFF2-40B4-BE49-F238E27FC236}">
                <a16:creationId xmlns:a16="http://schemas.microsoft.com/office/drawing/2014/main" id="{A0DC4565-6445-6C48-08EA-5D74C0122368}"/>
              </a:ext>
            </a:extLst>
          </p:cNvPr>
          <p:cNvSpPr>
            <a:spLocks noGrp="1"/>
          </p:cNvSpPr>
          <p:nvPr>
            <p:ph idx="1"/>
          </p:nvPr>
        </p:nvSpPr>
        <p:spPr>
          <a:xfrm>
            <a:off x="283029" y="1153886"/>
            <a:ext cx="11702141" cy="5453289"/>
          </a:xfrm>
        </p:spPr>
        <p:txBody>
          <a:bodyPr>
            <a:normAutofit lnSpcReduction="10000"/>
          </a:bodyPr>
          <a:lstStyle/>
          <a:p>
            <a:pPr marL="0" indent="0">
              <a:buNone/>
            </a:pPr>
            <a:r>
              <a:rPr lang="en-US" dirty="0">
                <a:solidFill>
                  <a:schemeClr val="bg2"/>
                </a:solidFill>
              </a:rPr>
              <a:t>Two-year permit- $3,000 initial fee &amp; $1,000 renewal fee</a:t>
            </a:r>
          </a:p>
          <a:p>
            <a:pPr marL="0" indent="0">
              <a:buNone/>
            </a:pPr>
            <a:endParaRPr lang="en-US" dirty="0">
              <a:solidFill>
                <a:schemeClr val="bg2"/>
              </a:solidFill>
            </a:endParaRPr>
          </a:p>
          <a:p>
            <a:pPr marL="0" indent="0">
              <a:buNone/>
            </a:pPr>
            <a:r>
              <a:rPr lang="en-US" dirty="0">
                <a:solidFill>
                  <a:schemeClr val="bg2"/>
                </a:solidFill>
              </a:rPr>
              <a:t>Applications must contain full list of products manufactured by applicant</a:t>
            </a:r>
          </a:p>
          <a:p>
            <a:r>
              <a:rPr lang="en-US" dirty="0">
                <a:solidFill>
                  <a:schemeClr val="bg2"/>
                </a:solidFill>
              </a:rPr>
              <a:t>For products not FDA pending or approved, must list ALL ingredients</a:t>
            </a:r>
          </a:p>
          <a:p>
            <a:r>
              <a:rPr lang="en-US" dirty="0">
                <a:solidFill>
                  <a:schemeClr val="bg2"/>
                </a:solidFill>
              </a:rPr>
              <a:t>For FDA pending or approved, provide evidence of FDA status</a:t>
            </a:r>
          </a:p>
          <a:p>
            <a:r>
              <a:rPr lang="en-US" dirty="0">
                <a:solidFill>
                  <a:schemeClr val="bg2"/>
                </a:solidFill>
              </a:rPr>
              <a:t>Permit holder must immediately notify ATC of changes in FDA status</a:t>
            </a:r>
          </a:p>
          <a:p>
            <a:pPr marL="0" indent="0">
              <a:buNone/>
            </a:pPr>
            <a:endParaRPr lang="en-US" dirty="0">
              <a:solidFill>
                <a:schemeClr val="bg2"/>
              </a:solidFill>
            </a:endParaRPr>
          </a:p>
          <a:p>
            <a:pPr marL="0" indent="0">
              <a:buNone/>
            </a:pPr>
            <a:r>
              <a:rPr lang="en-US" dirty="0">
                <a:solidFill>
                  <a:schemeClr val="bg2"/>
                </a:solidFill>
              </a:rPr>
              <a:t>Permittees must report new products during term of permit via required annual e-liquid manufacturer report (7.1-7-5-1.1(k))</a:t>
            </a:r>
          </a:p>
          <a:p>
            <a:r>
              <a:rPr lang="en-US" dirty="0">
                <a:solidFill>
                  <a:schemeClr val="bg2"/>
                </a:solidFill>
              </a:rPr>
              <a:t>New products cannot be sold in Indiana until reported to ATC</a:t>
            </a:r>
          </a:p>
          <a:p>
            <a:r>
              <a:rPr lang="en-US" dirty="0">
                <a:solidFill>
                  <a:schemeClr val="bg2"/>
                </a:solidFill>
              </a:rPr>
              <a:t>Changes in ingredients must also be noted in report &amp; renewal applications</a:t>
            </a: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p:txBody>
      </p:sp>
    </p:spTree>
    <p:extLst>
      <p:ext uri="{BB962C8B-B14F-4D97-AF65-F5344CB8AC3E}">
        <p14:creationId xmlns:p14="http://schemas.microsoft.com/office/powerpoint/2010/main" val="417889373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265D752F-2DA2-56CB-2FC8-24255E89385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771E3B8-BAEE-925D-3A03-9B911126F16C}"/>
              </a:ext>
            </a:extLst>
          </p:cNvPr>
          <p:cNvSpPr>
            <a:spLocks noGrp="1"/>
          </p:cNvSpPr>
          <p:nvPr>
            <p:ph type="title"/>
          </p:nvPr>
        </p:nvSpPr>
        <p:spPr>
          <a:xfrm>
            <a:off x="472965" y="250825"/>
            <a:ext cx="10183586" cy="1137853"/>
          </a:xfrm>
        </p:spPr>
        <p:txBody>
          <a:bodyPr/>
          <a:lstStyle/>
          <a:p>
            <a:r>
              <a:rPr lang="en-US" sz="4000" b="1" dirty="0">
                <a:solidFill>
                  <a:schemeClr val="bg2"/>
                </a:solidFill>
              </a:rPr>
              <a:t>Green List &amp; Foreign Adversary Products</a:t>
            </a:r>
            <a:endParaRPr lang="en-US" b="1" dirty="0">
              <a:solidFill>
                <a:schemeClr val="bg2"/>
              </a:solidFill>
            </a:endParaRPr>
          </a:p>
        </p:txBody>
      </p:sp>
      <p:sp>
        <p:nvSpPr>
          <p:cNvPr id="6" name="Content Placeholder 5">
            <a:extLst>
              <a:ext uri="{FF2B5EF4-FFF2-40B4-BE49-F238E27FC236}">
                <a16:creationId xmlns:a16="http://schemas.microsoft.com/office/drawing/2014/main" id="{142E24EA-FC63-E3D1-F7F1-CD64C98128B8}"/>
              </a:ext>
            </a:extLst>
          </p:cNvPr>
          <p:cNvSpPr>
            <a:spLocks noGrp="1"/>
          </p:cNvSpPr>
          <p:nvPr>
            <p:ph idx="1"/>
          </p:nvPr>
        </p:nvSpPr>
        <p:spPr>
          <a:xfrm>
            <a:off x="326571" y="1388678"/>
            <a:ext cx="11658599" cy="5218497"/>
          </a:xfrm>
        </p:spPr>
        <p:txBody>
          <a:bodyPr>
            <a:normAutofit fontScale="92500" lnSpcReduction="20000"/>
          </a:bodyPr>
          <a:lstStyle/>
          <a:p>
            <a:pPr marL="0" indent="0">
              <a:buNone/>
            </a:pPr>
            <a:r>
              <a:rPr lang="en-US" b="1" dirty="0">
                <a:solidFill>
                  <a:schemeClr val="bg2"/>
                </a:solidFill>
              </a:rPr>
              <a:t>Green List</a:t>
            </a:r>
            <a:r>
              <a:rPr lang="en-US" dirty="0">
                <a:solidFill>
                  <a:schemeClr val="bg2"/>
                </a:solidFill>
              </a:rPr>
              <a:t>: ATC will maintain full list of products approved as part of e-liquid manufacturing permit</a:t>
            </a:r>
          </a:p>
          <a:p>
            <a:r>
              <a:rPr lang="en-US" dirty="0">
                <a:solidFill>
                  <a:schemeClr val="bg2"/>
                </a:solidFill>
              </a:rPr>
              <a:t>Permit requirement effective January 1, 2027 &amp; “Green List” of e-liquid products approved for sale in Indiana will be published in early 2027</a:t>
            </a:r>
          </a:p>
          <a:p>
            <a:r>
              <a:rPr lang="en-US" dirty="0">
                <a:solidFill>
                  <a:schemeClr val="bg2"/>
                </a:solidFill>
              </a:rPr>
              <a:t>All products not on Green List are unlawful for sale in Indiana until an e-liquid manufacturing permit is obtained</a:t>
            </a:r>
          </a:p>
          <a:p>
            <a:r>
              <a:rPr lang="en-US" dirty="0">
                <a:solidFill>
                  <a:schemeClr val="bg2"/>
                </a:solidFill>
              </a:rPr>
              <a:t>Enforcement of manufacturing permit for individual e-liquid products will be narrowly tailored until all applications filed on or before January 1, 2027 are processed by ATC</a:t>
            </a:r>
          </a:p>
          <a:p>
            <a:pPr marL="0" indent="0">
              <a:buNone/>
            </a:pPr>
            <a:endParaRPr lang="en-US" dirty="0">
              <a:solidFill>
                <a:schemeClr val="bg2"/>
              </a:solidFill>
            </a:endParaRPr>
          </a:p>
          <a:p>
            <a:pPr marL="0" indent="0">
              <a:buNone/>
            </a:pPr>
            <a:r>
              <a:rPr lang="en-US" b="1" dirty="0">
                <a:solidFill>
                  <a:schemeClr val="bg2"/>
                </a:solidFill>
              </a:rPr>
              <a:t>Foreign Adversary Products:</a:t>
            </a:r>
            <a:r>
              <a:rPr lang="en-US" dirty="0">
                <a:solidFill>
                  <a:schemeClr val="bg2"/>
                </a:solidFill>
              </a:rPr>
              <a:t> ATC will publish notices for newly identified foreign adversary products but does not plan to maintain published list</a:t>
            </a:r>
          </a:p>
          <a:p>
            <a:r>
              <a:rPr lang="en-US" dirty="0">
                <a:solidFill>
                  <a:schemeClr val="bg2"/>
                </a:solidFill>
              </a:rPr>
              <a:t>Ban on foreign adversary products effective July 1, 2026</a:t>
            </a:r>
          </a:p>
          <a:p>
            <a:r>
              <a:rPr lang="en-US" dirty="0">
                <a:solidFill>
                  <a:schemeClr val="bg2"/>
                </a:solidFill>
              </a:rPr>
              <a:t>ATC will begin enforcement of  foreign adversary ban upon effective date &amp; temporarily publish notices as foreign adversary products are identified</a:t>
            </a:r>
          </a:p>
          <a:p>
            <a:pPr marL="0" indent="0">
              <a:buNone/>
            </a:pPr>
            <a:endParaRPr lang="en-US"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p:txBody>
      </p:sp>
    </p:spTree>
    <p:extLst>
      <p:ext uri="{BB962C8B-B14F-4D97-AF65-F5344CB8AC3E}">
        <p14:creationId xmlns:p14="http://schemas.microsoft.com/office/powerpoint/2010/main" val="321898556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88CBA2F3-468C-B514-5435-5B2E029EBC4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350869C9-336E-D87E-2FA1-E8410A1F8F20}"/>
              </a:ext>
            </a:extLst>
          </p:cNvPr>
          <p:cNvSpPr>
            <a:spLocks noGrp="1"/>
          </p:cNvSpPr>
          <p:nvPr>
            <p:ph type="title"/>
          </p:nvPr>
        </p:nvSpPr>
        <p:spPr/>
        <p:txBody>
          <a:bodyPr/>
          <a:lstStyle/>
          <a:p>
            <a:r>
              <a:rPr lang="en-US" sz="4000" b="1" dirty="0">
                <a:solidFill>
                  <a:schemeClr val="bg2"/>
                </a:solidFill>
              </a:rPr>
              <a:t>SEA185: Miscellaneous Tobacco Changes </a:t>
            </a:r>
            <a:endParaRPr lang="en-US" b="1" dirty="0">
              <a:solidFill>
                <a:schemeClr val="bg2"/>
              </a:solidFill>
            </a:endParaRPr>
          </a:p>
        </p:txBody>
      </p:sp>
      <p:sp>
        <p:nvSpPr>
          <p:cNvPr id="6" name="Content Placeholder 5">
            <a:extLst>
              <a:ext uri="{FF2B5EF4-FFF2-40B4-BE49-F238E27FC236}">
                <a16:creationId xmlns:a16="http://schemas.microsoft.com/office/drawing/2014/main" id="{5898F84C-82C6-3378-F644-EE5EE51CF0E1}"/>
              </a:ext>
            </a:extLst>
          </p:cNvPr>
          <p:cNvSpPr>
            <a:spLocks noGrp="1"/>
          </p:cNvSpPr>
          <p:nvPr>
            <p:ph idx="1"/>
          </p:nvPr>
        </p:nvSpPr>
        <p:spPr>
          <a:xfrm>
            <a:off x="472965" y="1502978"/>
            <a:ext cx="11512205" cy="4886935"/>
          </a:xfrm>
        </p:spPr>
        <p:txBody>
          <a:bodyPr>
            <a:normAutofit fontScale="92500" lnSpcReduction="20000"/>
          </a:bodyPr>
          <a:lstStyle/>
          <a:p>
            <a:r>
              <a:rPr lang="en-US" dirty="0">
                <a:solidFill>
                  <a:schemeClr val="bg2"/>
                </a:solidFill>
              </a:rPr>
              <a:t>Must check ID for tobacco sales (7.1-5-10-23)</a:t>
            </a:r>
          </a:p>
          <a:p>
            <a:r>
              <a:rPr lang="en-US" dirty="0">
                <a:solidFill>
                  <a:schemeClr val="bg2"/>
                </a:solidFill>
              </a:rPr>
              <a:t>Prohibits sleeping quarters in TC location</a:t>
            </a:r>
          </a:p>
          <a:p>
            <a:r>
              <a:rPr lang="en-US" dirty="0">
                <a:solidFill>
                  <a:schemeClr val="bg2"/>
                </a:solidFill>
              </a:rPr>
              <a:t>Wholesale permit provisions (same as HEA1052)</a:t>
            </a:r>
          </a:p>
          <a:p>
            <a:r>
              <a:rPr lang="en-US" dirty="0">
                <a:solidFill>
                  <a:schemeClr val="bg2"/>
                </a:solidFill>
              </a:rPr>
              <a:t>Cigarette buydown language </a:t>
            </a:r>
            <a:endParaRPr lang="en-US" i="1" dirty="0">
              <a:solidFill>
                <a:schemeClr val="bg2"/>
              </a:solidFill>
            </a:endParaRPr>
          </a:p>
          <a:p>
            <a:pPr marL="0" indent="0">
              <a:buNone/>
            </a:pPr>
            <a:endParaRPr lang="en-US" i="1" dirty="0">
              <a:solidFill>
                <a:schemeClr val="bg2"/>
              </a:solidFill>
            </a:endParaRPr>
          </a:p>
          <a:p>
            <a:pPr marL="0" indent="0">
              <a:buNone/>
            </a:pPr>
            <a:r>
              <a:rPr lang="en-US" i="1" dirty="0">
                <a:solidFill>
                  <a:schemeClr val="bg2"/>
                </a:solidFill>
              </a:rPr>
              <a:t>"Buydown" means any payment or compensation given by a cigarette manufacturer to a cigarette distributor or retailer to promote the sale of cigarettes and for which the manufacturer requires that either: (1) the distributor pass the resulting price reduction on to the retailer; or (2) the retailer pass the resulting price reduction on to the consumer.</a:t>
            </a:r>
          </a:p>
          <a:p>
            <a:pPr marL="0" indent="0">
              <a:buNone/>
            </a:pPr>
            <a:endParaRPr lang="en-US" i="1" dirty="0">
              <a:solidFill>
                <a:schemeClr val="bg2"/>
              </a:solidFill>
            </a:endParaRPr>
          </a:p>
          <a:p>
            <a:r>
              <a:rPr lang="en-US" dirty="0">
                <a:solidFill>
                  <a:schemeClr val="bg2"/>
                </a:solidFill>
              </a:rPr>
              <a:t>Habitual offender status for sale of tobacco to minor= 3 violations</a:t>
            </a:r>
          </a:p>
          <a:p>
            <a:r>
              <a:rPr lang="en-US" dirty="0">
                <a:solidFill>
                  <a:schemeClr val="bg2"/>
                </a:solidFill>
              </a:rPr>
              <a:t>Habitual offender status of minor entry 21+ TC location= 3 violations</a:t>
            </a: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p:txBody>
      </p:sp>
    </p:spTree>
    <p:extLst>
      <p:ext uri="{BB962C8B-B14F-4D97-AF65-F5344CB8AC3E}">
        <p14:creationId xmlns:p14="http://schemas.microsoft.com/office/powerpoint/2010/main" val="19954603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5FF30CA3-ABE1-CB39-16AD-0EF2E290EB1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BFF116FC-5BD7-985A-EC12-0994852D2DBF}"/>
              </a:ext>
            </a:extLst>
          </p:cNvPr>
          <p:cNvSpPr>
            <a:spLocks noGrp="1"/>
          </p:cNvSpPr>
          <p:nvPr>
            <p:ph type="title"/>
          </p:nvPr>
        </p:nvSpPr>
        <p:spPr>
          <a:xfrm>
            <a:off x="753270" y="223187"/>
            <a:ext cx="10515600" cy="1325563"/>
          </a:xfrm>
        </p:spPr>
        <p:txBody>
          <a:bodyPr/>
          <a:lstStyle/>
          <a:p>
            <a:pPr algn="ctr"/>
            <a:r>
              <a:rPr lang="en-US" b="1" dirty="0">
                <a:solidFill>
                  <a:schemeClr val="bg2"/>
                </a:solidFill>
              </a:rPr>
              <a:t>QUESTIONS ABOUT SEA185?</a:t>
            </a:r>
          </a:p>
        </p:txBody>
      </p:sp>
      <p:sp>
        <p:nvSpPr>
          <p:cNvPr id="6" name="Content Placeholder 5">
            <a:extLst>
              <a:ext uri="{FF2B5EF4-FFF2-40B4-BE49-F238E27FC236}">
                <a16:creationId xmlns:a16="http://schemas.microsoft.com/office/drawing/2014/main" id="{B2F5A408-C59B-9C0D-1E6D-4397019D75B0}"/>
              </a:ext>
            </a:extLst>
          </p:cNvPr>
          <p:cNvSpPr>
            <a:spLocks noGrp="1"/>
          </p:cNvSpPr>
          <p:nvPr>
            <p:ph idx="1"/>
          </p:nvPr>
        </p:nvSpPr>
        <p:spPr>
          <a:xfrm>
            <a:off x="472965" y="1237594"/>
            <a:ext cx="11359055" cy="4939370"/>
          </a:xfrm>
        </p:spPr>
        <p:txBody>
          <a:bodyPr>
            <a:normAutofit/>
          </a:bodyPr>
          <a:lstStyle/>
          <a:p>
            <a:pPr marL="0" indent="0">
              <a:buNone/>
            </a:pPr>
            <a:endParaRPr lang="en-US" dirty="0">
              <a:solidFill>
                <a:schemeClr val="bg2"/>
              </a:solidFill>
            </a:endParaRPr>
          </a:p>
          <a:p>
            <a:pPr marL="0" indent="0">
              <a:buNone/>
            </a:pPr>
            <a:endParaRPr lang="en-US" sz="4000" i="1" dirty="0">
              <a:solidFill>
                <a:schemeClr val="bg2"/>
              </a:solidFill>
            </a:endParaRPr>
          </a:p>
          <a:p>
            <a:pPr marL="0" indent="0">
              <a:buNone/>
            </a:pPr>
            <a:r>
              <a:rPr lang="en-US" sz="4000" i="1" dirty="0">
                <a:solidFill>
                  <a:schemeClr val="bg2"/>
                </a:solidFill>
              </a:rPr>
              <a:t>We will also take questions about previously discussed legislation following our discussion of SEA185.</a:t>
            </a:r>
          </a:p>
          <a:p>
            <a:pPr marL="0" indent="0">
              <a:buNone/>
            </a:pPr>
            <a:endParaRPr lang="en-US" sz="4000" i="1" dirty="0">
              <a:solidFill>
                <a:schemeClr val="bg2"/>
              </a:solidFill>
            </a:endParaRPr>
          </a:p>
          <a:p>
            <a:pPr marL="0" indent="0">
              <a:buNone/>
            </a:pPr>
            <a:endParaRPr lang="en-US" sz="4000" dirty="0">
              <a:solidFill>
                <a:schemeClr val="bg2"/>
              </a:solidFill>
            </a:endParaRPr>
          </a:p>
          <a:p>
            <a:pPr marL="0" indent="0">
              <a:buNone/>
            </a:pPr>
            <a:endParaRPr lang="en-US" sz="4000" dirty="0">
              <a:solidFill>
                <a:schemeClr val="bg2"/>
              </a:solidFill>
            </a:endParaRPr>
          </a:p>
          <a:p>
            <a:pPr marL="0" indent="0">
              <a:buNone/>
            </a:pPr>
            <a:endParaRPr lang="en-US"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p:txBody>
      </p:sp>
    </p:spTree>
    <p:extLst>
      <p:ext uri="{BB962C8B-B14F-4D97-AF65-F5344CB8AC3E}">
        <p14:creationId xmlns:p14="http://schemas.microsoft.com/office/powerpoint/2010/main" val="252600461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BBEDB706-DDBD-1DB1-9EF3-C8772E8B94E3}"/>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7E1B21F-9D06-6752-9B6F-18B68F7C01BA}"/>
              </a:ext>
            </a:extLst>
          </p:cNvPr>
          <p:cNvSpPr>
            <a:spLocks noGrp="1"/>
          </p:cNvSpPr>
          <p:nvPr>
            <p:ph type="title"/>
          </p:nvPr>
        </p:nvSpPr>
        <p:spPr/>
        <p:txBody>
          <a:bodyPr/>
          <a:lstStyle/>
          <a:p>
            <a:r>
              <a:rPr lang="en-US" sz="4000" b="1" dirty="0">
                <a:solidFill>
                  <a:schemeClr val="bg2"/>
                </a:solidFill>
              </a:rPr>
              <a:t>ATC Legislative &amp; Legal Contacts</a:t>
            </a:r>
            <a:endParaRPr lang="en-US" b="1" dirty="0">
              <a:solidFill>
                <a:schemeClr val="bg2"/>
              </a:solidFill>
            </a:endParaRPr>
          </a:p>
        </p:txBody>
      </p:sp>
      <p:sp>
        <p:nvSpPr>
          <p:cNvPr id="6" name="Content Placeholder 5">
            <a:extLst>
              <a:ext uri="{FF2B5EF4-FFF2-40B4-BE49-F238E27FC236}">
                <a16:creationId xmlns:a16="http://schemas.microsoft.com/office/drawing/2014/main" id="{A89FBA02-F4AF-BD80-F699-7F6296477B14}"/>
              </a:ext>
            </a:extLst>
          </p:cNvPr>
          <p:cNvSpPr>
            <a:spLocks noGrp="1"/>
          </p:cNvSpPr>
          <p:nvPr>
            <p:ph idx="1"/>
          </p:nvPr>
        </p:nvSpPr>
        <p:spPr>
          <a:xfrm>
            <a:off x="472965" y="1502978"/>
            <a:ext cx="11512205" cy="4886935"/>
          </a:xfrm>
        </p:spPr>
        <p:txBody>
          <a:bodyPr>
            <a:normAutofit fontScale="92500" lnSpcReduction="10000"/>
          </a:bodyPr>
          <a:lstStyle/>
          <a:p>
            <a:pPr marL="0" indent="0">
              <a:buNone/>
            </a:pPr>
            <a:r>
              <a:rPr lang="en-US" dirty="0">
                <a:solidFill>
                  <a:schemeClr val="bg2"/>
                </a:solidFill>
              </a:rPr>
              <a:t>Chris Serak, Deputy Director</a:t>
            </a:r>
          </a:p>
          <a:p>
            <a:pPr marL="0" indent="0">
              <a:buNone/>
            </a:pPr>
            <a:r>
              <a:rPr lang="en-US" dirty="0">
                <a:solidFill>
                  <a:schemeClr val="bg2"/>
                </a:solidFill>
                <a:hlinkClick r:id="rId2"/>
              </a:rPr>
              <a:t>CSerak@atc.IN.gov</a:t>
            </a:r>
            <a:endParaRPr lang="en-US" dirty="0">
              <a:solidFill>
                <a:schemeClr val="bg2"/>
              </a:solidFill>
            </a:endParaRPr>
          </a:p>
          <a:p>
            <a:pPr marL="0" indent="0">
              <a:buNone/>
            </a:pPr>
            <a:endParaRPr lang="en-US" dirty="0">
              <a:solidFill>
                <a:schemeClr val="bg2"/>
              </a:solidFill>
            </a:endParaRPr>
          </a:p>
          <a:p>
            <a:pPr marL="0" indent="0">
              <a:buNone/>
            </a:pPr>
            <a:r>
              <a:rPr lang="en-US" dirty="0">
                <a:solidFill>
                  <a:schemeClr val="bg2"/>
                </a:solidFill>
              </a:rPr>
              <a:t>Alex Vargo, ISEP Officer, Attorney</a:t>
            </a:r>
          </a:p>
          <a:p>
            <a:pPr marL="0" indent="0">
              <a:buNone/>
            </a:pPr>
            <a:r>
              <a:rPr lang="en-US" dirty="0">
                <a:solidFill>
                  <a:schemeClr val="bg2"/>
                </a:solidFill>
                <a:hlinkClick r:id="rId3"/>
              </a:rPr>
              <a:t>AVargo@atc.IN.gov</a:t>
            </a:r>
            <a:r>
              <a:rPr lang="en-US" dirty="0">
                <a:solidFill>
                  <a:schemeClr val="bg2"/>
                </a:solidFill>
              </a:rPr>
              <a:t> </a:t>
            </a:r>
          </a:p>
          <a:p>
            <a:pPr marL="0" indent="0">
              <a:buNone/>
            </a:pPr>
            <a:endParaRPr lang="en-US" dirty="0">
              <a:solidFill>
                <a:schemeClr val="bg2"/>
              </a:solidFill>
            </a:endParaRPr>
          </a:p>
          <a:p>
            <a:pPr marL="0" indent="0">
              <a:buNone/>
            </a:pPr>
            <a:r>
              <a:rPr lang="en-US" dirty="0">
                <a:solidFill>
                  <a:schemeClr val="bg2"/>
                </a:solidFill>
              </a:rPr>
              <a:t>Melissa Beaucaire, General Counsel</a:t>
            </a:r>
          </a:p>
          <a:p>
            <a:pPr marL="0" indent="0">
              <a:buNone/>
            </a:pPr>
            <a:r>
              <a:rPr lang="en-US" u="sng" dirty="0">
                <a:hlinkClick r:id="rId4"/>
              </a:rPr>
              <a:t>MeBeaucaire@atc.IN.gov</a:t>
            </a:r>
            <a:endParaRPr lang="en-US" dirty="0">
              <a:solidFill>
                <a:schemeClr val="bg2"/>
              </a:solidFill>
            </a:endParaRPr>
          </a:p>
          <a:p>
            <a:pPr marL="0" indent="0">
              <a:buNone/>
            </a:pPr>
            <a:endParaRPr lang="en-US" dirty="0">
              <a:solidFill>
                <a:schemeClr val="bg2"/>
              </a:solidFill>
            </a:endParaRPr>
          </a:p>
          <a:p>
            <a:pPr marL="0" indent="0">
              <a:buNone/>
            </a:pPr>
            <a:r>
              <a:rPr lang="en-US" dirty="0">
                <a:solidFill>
                  <a:schemeClr val="bg2"/>
                </a:solidFill>
              </a:rPr>
              <a:t>Daphne Whitmire, Senior Attorney </a:t>
            </a:r>
          </a:p>
          <a:p>
            <a:pPr marL="0" indent="0">
              <a:buNone/>
            </a:pPr>
            <a:r>
              <a:rPr lang="en-US" dirty="0">
                <a:solidFill>
                  <a:schemeClr val="bg2"/>
                </a:solidFill>
                <a:hlinkClick r:id="rId5"/>
              </a:rPr>
              <a:t>DWhitmire@atc.IN.gov</a:t>
            </a:r>
            <a:r>
              <a:rPr lang="en-US" dirty="0">
                <a:solidFill>
                  <a:schemeClr val="bg2"/>
                </a:solidFill>
              </a:rPr>
              <a:t> </a:t>
            </a:r>
          </a:p>
          <a:p>
            <a:endParaRPr lang="en-US" dirty="0">
              <a:solidFill>
                <a:schemeClr val="bg2"/>
              </a:solidFill>
            </a:endParaRPr>
          </a:p>
          <a:p>
            <a:endParaRPr lang="en-US" dirty="0">
              <a:solidFill>
                <a:schemeClr val="bg2"/>
              </a:solidFill>
            </a:endParaRPr>
          </a:p>
        </p:txBody>
      </p:sp>
    </p:spTree>
    <p:extLst>
      <p:ext uri="{BB962C8B-B14F-4D97-AF65-F5344CB8AC3E}">
        <p14:creationId xmlns:p14="http://schemas.microsoft.com/office/powerpoint/2010/main" val="34845424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3">
            <a:lumMod val="50000"/>
          </a:schemeClr>
        </a:solidFill>
        <a:effectLst/>
      </p:bgPr>
    </p:bg>
    <p:spTree>
      <p:nvGrpSpPr>
        <p:cNvPr id="1" name="">
          <a:extLst>
            <a:ext uri="{FF2B5EF4-FFF2-40B4-BE49-F238E27FC236}">
              <a16:creationId xmlns:a16="http://schemas.microsoft.com/office/drawing/2014/main" id="{5109A6B5-5CFE-F5EB-C365-A3F110C3D6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309FFD-ADA9-0FFA-432D-BC7195AE78D3}"/>
              </a:ext>
            </a:extLst>
          </p:cNvPr>
          <p:cNvSpPr>
            <a:spLocks noGrp="1"/>
          </p:cNvSpPr>
          <p:nvPr>
            <p:ph type="ctrTitle"/>
          </p:nvPr>
        </p:nvSpPr>
        <p:spPr/>
        <p:txBody>
          <a:bodyPr>
            <a:normAutofit/>
          </a:bodyPr>
          <a:lstStyle/>
          <a:p>
            <a:r>
              <a:rPr lang="en-US" b="1" dirty="0">
                <a:solidFill>
                  <a:schemeClr val="bg2"/>
                </a:solidFill>
              </a:rPr>
              <a:t>HEA1052 </a:t>
            </a:r>
            <a:br>
              <a:rPr lang="en-US" b="1" dirty="0">
                <a:solidFill>
                  <a:schemeClr val="bg2"/>
                </a:solidFill>
              </a:rPr>
            </a:br>
            <a:r>
              <a:rPr lang="en-US" b="1" dirty="0">
                <a:solidFill>
                  <a:schemeClr val="bg2"/>
                </a:solidFill>
              </a:rPr>
              <a:t>ATC Agency Bill</a:t>
            </a:r>
          </a:p>
        </p:txBody>
      </p:sp>
    </p:spTree>
    <p:extLst>
      <p:ext uri="{BB962C8B-B14F-4D97-AF65-F5344CB8AC3E}">
        <p14:creationId xmlns:p14="http://schemas.microsoft.com/office/powerpoint/2010/main" val="1587414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3">
            <a:lumMod val="50000"/>
          </a:schemeClr>
        </a:solidFill>
        <a:effectLst/>
      </p:bgPr>
    </p:bg>
    <p:spTree>
      <p:nvGrpSpPr>
        <p:cNvPr id="1" name="">
          <a:extLst>
            <a:ext uri="{FF2B5EF4-FFF2-40B4-BE49-F238E27FC236}">
              <a16:creationId xmlns:a16="http://schemas.microsoft.com/office/drawing/2014/main" id="{CB8E43E7-D291-BE10-C208-31E6B39717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94BA2D-5AC4-DCE5-D1F9-920A38816AF0}"/>
              </a:ext>
            </a:extLst>
          </p:cNvPr>
          <p:cNvSpPr>
            <a:spLocks noGrp="1"/>
          </p:cNvSpPr>
          <p:nvPr>
            <p:ph type="ctrTitle"/>
          </p:nvPr>
        </p:nvSpPr>
        <p:spPr/>
        <p:txBody>
          <a:bodyPr>
            <a:normAutofit/>
          </a:bodyPr>
          <a:lstStyle/>
          <a:p>
            <a:r>
              <a:rPr lang="en-US" dirty="0">
                <a:solidFill>
                  <a:schemeClr val="bg2"/>
                </a:solidFill>
              </a:rPr>
              <a:t>HEA1052 </a:t>
            </a:r>
            <a:br>
              <a:rPr lang="en-US" dirty="0">
                <a:solidFill>
                  <a:schemeClr val="bg2"/>
                </a:solidFill>
              </a:rPr>
            </a:br>
            <a:r>
              <a:rPr lang="en-US" i="1" dirty="0">
                <a:solidFill>
                  <a:schemeClr val="bg2"/>
                </a:solidFill>
              </a:rPr>
              <a:t>Tobacco Provisions</a:t>
            </a:r>
          </a:p>
        </p:txBody>
      </p:sp>
    </p:spTree>
    <p:extLst>
      <p:ext uri="{BB962C8B-B14F-4D97-AF65-F5344CB8AC3E}">
        <p14:creationId xmlns:p14="http://schemas.microsoft.com/office/powerpoint/2010/main" val="12563520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1753F5E-25DF-1F9C-9A05-8C9EA83C55B1}"/>
              </a:ext>
            </a:extLst>
          </p:cNvPr>
          <p:cNvSpPr>
            <a:spLocks noGrp="1"/>
          </p:cNvSpPr>
          <p:nvPr>
            <p:ph type="title"/>
          </p:nvPr>
        </p:nvSpPr>
        <p:spPr/>
        <p:txBody>
          <a:bodyPr/>
          <a:lstStyle/>
          <a:p>
            <a:pPr algn="ctr"/>
            <a:r>
              <a:rPr lang="en-US" sz="4000" b="1" u="sng" dirty="0">
                <a:solidFill>
                  <a:schemeClr val="bg2"/>
                </a:solidFill>
              </a:rPr>
              <a:t>Wholesale Tobacco Sales Certificate</a:t>
            </a:r>
            <a:endParaRPr lang="en-US" b="1" u="sng" dirty="0">
              <a:solidFill>
                <a:schemeClr val="bg2"/>
              </a:solidFill>
            </a:endParaRPr>
          </a:p>
        </p:txBody>
      </p:sp>
      <p:sp>
        <p:nvSpPr>
          <p:cNvPr id="6" name="Content Placeholder 5">
            <a:extLst>
              <a:ext uri="{FF2B5EF4-FFF2-40B4-BE49-F238E27FC236}">
                <a16:creationId xmlns:a16="http://schemas.microsoft.com/office/drawing/2014/main" id="{CC494877-A1A7-E1F6-D3F9-4B0ED35105DE}"/>
              </a:ext>
            </a:extLst>
          </p:cNvPr>
          <p:cNvSpPr>
            <a:spLocks noGrp="1"/>
          </p:cNvSpPr>
          <p:nvPr>
            <p:ph idx="1"/>
          </p:nvPr>
        </p:nvSpPr>
        <p:spPr>
          <a:xfrm>
            <a:off x="472966" y="1502979"/>
            <a:ext cx="10880834" cy="4673984"/>
          </a:xfrm>
        </p:spPr>
        <p:txBody>
          <a:bodyPr>
            <a:normAutofit lnSpcReduction="10000"/>
          </a:bodyPr>
          <a:lstStyle/>
          <a:p>
            <a:r>
              <a:rPr lang="en-US" sz="4000" dirty="0">
                <a:solidFill>
                  <a:schemeClr val="bg2"/>
                </a:solidFill>
              </a:rPr>
              <a:t>Creates wholesale tobacco sales certificate</a:t>
            </a:r>
          </a:p>
          <a:p>
            <a:endParaRPr lang="en-US" dirty="0">
              <a:solidFill>
                <a:schemeClr val="bg2"/>
              </a:solidFill>
            </a:endParaRPr>
          </a:p>
          <a:p>
            <a:r>
              <a:rPr lang="en-US" sz="3600" u="sng" dirty="0">
                <a:solidFill>
                  <a:schemeClr val="bg2"/>
                </a:solidFill>
              </a:rPr>
              <a:t>All</a:t>
            </a:r>
            <a:r>
              <a:rPr lang="en-US" sz="3600" dirty="0">
                <a:solidFill>
                  <a:schemeClr val="bg2"/>
                </a:solidFill>
              </a:rPr>
              <a:t> businesses distributing tobacco to Indiana retail tobacco sales certificate holders MUST obtain wholesale tobacco sales certificate from ATC by </a:t>
            </a:r>
            <a:r>
              <a:rPr lang="en-US" sz="3600" b="1" u="sng" dirty="0">
                <a:solidFill>
                  <a:srgbClr val="FF0000"/>
                </a:solidFill>
              </a:rPr>
              <a:t>November 1, 2026</a:t>
            </a:r>
          </a:p>
          <a:p>
            <a:pPr marL="0" indent="0">
              <a:buNone/>
            </a:pPr>
            <a:endParaRPr lang="en-US" dirty="0">
              <a:solidFill>
                <a:schemeClr val="bg2"/>
              </a:solidFill>
            </a:endParaRPr>
          </a:p>
          <a:p>
            <a:r>
              <a:rPr lang="en-US" sz="3600" dirty="0">
                <a:solidFill>
                  <a:schemeClr val="bg2"/>
                </a:solidFill>
              </a:rPr>
              <a:t>ATC wholesale certificate is required in addition to DOR cigarette distributor license </a:t>
            </a:r>
          </a:p>
          <a:p>
            <a:endParaRPr lang="en-US"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p:txBody>
      </p:sp>
    </p:spTree>
    <p:extLst>
      <p:ext uri="{BB962C8B-B14F-4D97-AF65-F5344CB8AC3E}">
        <p14:creationId xmlns:p14="http://schemas.microsoft.com/office/powerpoint/2010/main" val="1970797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A328B0E-4952-BBBE-DD5D-C0B8EDD0DE46}"/>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4C5075E-39CD-FD31-DF3E-6DAB4E676E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useBgFill="1">
        <p:nvSpPr>
          <p:cNvPr id="10" name="Rectangle 9">
            <a:extLst>
              <a:ext uri="{FF2B5EF4-FFF2-40B4-BE49-F238E27FC236}">
                <a16:creationId xmlns:a16="http://schemas.microsoft.com/office/drawing/2014/main" id="{2D6A932A-8E5A-5080-B4D7-CF6A154B8C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6C695BF2-FC24-18A8-1F2C-1F5E457813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2C118C8C-7894-95BC-18F4-8BB10D184A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Rectangle 15">
            <a:extLst>
              <a:ext uri="{FF2B5EF4-FFF2-40B4-BE49-F238E27FC236}">
                <a16:creationId xmlns:a16="http://schemas.microsoft.com/office/drawing/2014/main" id="{C1A48245-120D-5AEF-64A4-23AA4D177E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8" name="Freeform: Shape 17">
            <a:extLst>
              <a:ext uri="{FF2B5EF4-FFF2-40B4-BE49-F238E27FC236}">
                <a16:creationId xmlns:a16="http://schemas.microsoft.com/office/drawing/2014/main" id="{77D47D45-9DDE-F244-FCE7-73CACB3A7B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20" name="Rectangle 19">
            <a:extLst>
              <a:ext uri="{FF2B5EF4-FFF2-40B4-BE49-F238E27FC236}">
                <a16:creationId xmlns:a16="http://schemas.microsoft.com/office/drawing/2014/main" id="{9B175DA3-BEA9-77A5-743C-E008993433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BFE12752-F728-3965-81EF-6D6758499BDB}"/>
              </a:ext>
            </a:extLst>
          </p:cNvPr>
          <p:cNvSpPr>
            <a:spLocks noGrp="1"/>
          </p:cNvSpPr>
          <p:nvPr>
            <p:ph type="title"/>
          </p:nvPr>
        </p:nvSpPr>
        <p:spPr>
          <a:xfrm>
            <a:off x="418225" y="1146189"/>
            <a:ext cx="3201366" cy="3387497"/>
          </a:xfrm>
        </p:spPr>
        <p:txBody>
          <a:bodyPr anchor="b">
            <a:normAutofit/>
          </a:bodyPr>
          <a:lstStyle/>
          <a:p>
            <a:r>
              <a:rPr lang="en-US" sz="4000" b="1" dirty="0">
                <a:solidFill>
                  <a:srgbClr val="FFFFFF"/>
                </a:solidFill>
                <a:effectLst>
                  <a:outerShdw blurRad="38100" dist="38100" dir="2700000" algn="tl">
                    <a:srgbClr val="000000">
                      <a:alpha val="43137"/>
                    </a:srgbClr>
                  </a:outerShdw>
                </a:effectLst>
              </a:rPr>
              <a:t>Terms of Wholesale TC</a:t>
            </a:r>
          </a:p>
        </p:txBody>
      </p:sp>
      <p:sp>
        <p:nvSpPr>
          <p:cNvPr id="3" name="Content Placeholder 2">
            <a:extLst>
              <a:ext uri="{FF2B5EF4-FFF2-40B4-BE49-F238E27FC236}">
                <a16:creationId xmlns:a16="http://schemas.microsoft.com/office/drawing/2014/main" id="{BCC27FCB-C3FC-8D65-33CA-F3E033546D0C}"/>
              </a:ext>
            </a:extLst>
          </p:cNvPr>
          <p:cNvSpPr>
            <a:spLocks noGrp="1"/>
          </p:cNvSpPr>
          <p:nvPr>
            <p:ph idx="1"/>
          </p:nvPr>
        </p:nvSpPr>
        <p:spPr>
          <a:xfrm>
            <a:off x="4319199" y="649480"/>
            <a:ext cx="7454576" cy="5727569"/>
          </a:xfrm>
        </p:spPr>
        <p:txBody>
          <a:bodyPr anchor="ctr">
            <a:normAutofit lnSpcReduction="10000"/>
          </a:bodyPr>
          <a:lstStyle/>
          <a:p>
            <a:pPr marL="457200" indent="-457200">
              <a:buFont typeface="+mj-lt"/>
              <a:buAutoNum type="arabicPeriod"/>
            </a:pPr>
            <a:endParaRPr lang="en-US" sz="4000" dirty="0">
              <a:solidFill>
                <a:schemeClr val="tx2"/>
              </a:solidFill>
            </a:endParaRPr>
          </a:p>
          <a:p>
            <a:pPr marL="457200" indent="-457200">
              <a:buFont typeface="+mj-lt"/>
              <a:buAutoNum type="arabicPeriod"/>
            </a:pPr>
            <a:r>
              <a:rPr lang="en-US" sz="4000" dirty="0">
                <a:solidFill>
                  <a:schemeClr val="tx2"/>
                </a:solidFill>
              </a:rPr>
              <a:t>One (1) year duration </a:t>
            </a:r>
          </a:p>
          <a:p>
            <a:pPr marL="457200" indent="-457200">
              <a:buFont typeface="+mj-lt"/>
              <a:buAutoNum type="arabicPeriod"/>
            </a:pPr>
            <a:r>
              <a:rPr lang="en-US" sz="4000" dirty="0">
                <a:solidFill>
                  <a:schemeClr val="tx2"/>
                </a:solidFill>
              </a:rPr>
              <a:t>$100 new and renewal fee</a:t>
            </a:r>
          </a:p>
          <a:p>
            <a:pPr marL="457200" indent="-457200">
              <a:buFont typeface="+mj-lt"/>
              <a:buAutoNum type="arabicPeriod"/>
            </a:pPr>
            <a:r>
              <a:rPr lang="en-US" sz="4000" dirty="0">
                <a:solidFill>
                  <a:schemeClr val="tx2"/>
                </a:solidFill>
              </a:rPr>
              <a:t>Non-transferrable</a:t>
            </a:r>
          </a:p>
          <a:p>
            <a:pPr marL="457200" indent="-457200">
              <a:buFont typeface="+mj-lt"/>
              <a:buAutoNum type="arabicPeriod"/>
            </a:pPr>
            <a:r>
              <a:rPr lang="en-US" sz="4000" dirty="0">
                <a:solidFill>
                  <a:schemeClr val="tx2"/>
                </a:solidFill>
              </a:rPr>
              <a:t>Same requirements as retail </a:t>
            </a:r>
          </a:p>
          <a:p>
            <a:pPr marL="0" indent="0">
              <a:buNone/>
            </a:pPr>
            <a:endParaRPr lang="en-US" sz="2000" dirty="0">
              <a:solidFill>
                <a:schemeClr val="tx2"/>
              </a:solidFill>
            </a:endParaRPr>
          </a:p>
          <a:p>
            <a:pPr marL="0" indent="0">
              <a:buNone/>
            </a:pPr>
            <a:r>
              <a:rPr lang="en-US" sz="2400" dirty="0">
                <a:solidFill>
                  <a:schemeClr val="tx2"/>
                </a:solidFill>
              </a:rPr>
              <a:t>Online application- My License One</a:t>
            </a:r>
            <a:endParaRPr lang="en-US" sz="2000" dirty="0">
              <a:solidFill>
                <a:schemeClr val="tx2"/>
              </a:solidFill>
            </a:endParaRPr>
          </a:p>
          <a:p>
            <a:pPr marL="0" indent="0">
              <a:buNone/>
            </a:pPr>
            <a:r>
              <a:rPr lang="en-US" sz="2400" dirty="0">
                <a:solidFill>
                  <a:schemeClr val="tx2"/>
                </a:solidFill>
              </a:rPr>
              <a:t>Application same as retail TC</a:t>
            </a:r>
          </a:p>
          <a:p>
            <a:pPr marL="0" indent="0">
              <a:buNone/>
            </a:pPr>
            <a:r>
              <a:rPr lang="en-US" sz="2400" dirty="0">
                <a:solidFill>
                  <a:schemeClr val="tx2"/>
                </a:solidFill>
              </a:rPr>
              <a:t>Copy of ID for one (1) owner with application</a:t>
            </a:r>
          </a:p>
          <a:p>
            <a:pPr marL="0" indent="0">
              <a:buNone/>
            </a:pPr>
            <a:r>
              <a:rPr lang="en-US" sz="2400" dirty="0">
                <a:solidFill>
                  <a:schemeClr val="tx2"/>
                </a:solidFill>
              </a:rPr>
              <a:t>Wholesale &amp; retail can be issued same location</a:t>
            </a:r>
          </a:p>
          <a:p>
            <a:r>
              <a:rPr lang="en-US" sz="2400" dirty="0">
                <a:solidFill>
                  <a:schemeClr val="tx2"/>
                </a:solidFill>
              </a:rPr>
              <a:t>Operations maintained separately </a:t>
            </a:r>
          </a:p>
          <a:p>
            <a:pPr marL="0" indent="0">
              <a:buNone/>
            </a:pPr>
            <a:endParaRPr lang="en-US" sz="2000" dirty="0">
              <a:solidFill>
                <a:schemeClr val="tx2"/>
              </a:solidFill>
            </a:endParaRPr>
          </a:p>
          <a:p>
            <a:endParaRPr lang="en-US" sz="2000" dirty="0"/>
          </a:p>
          <a:p>
            <a:pPr marL="0" indent="0">
              <a:buNone/>
            </a:pPr>
            <a:endParaRPr lang="en-US" sz="2000" dirty="0"/>
          </a:p>
        </p:txBody>
      </p:sp>
    </p:spTree>
    <p:extLst>
      <p:ext uri="{BB962C8B-B14F-4D97-AF65-F5344CB8AC3E}">
        <p14:creationId xmlns:p14="http://schemas.microsoft.com/office/powerpoint/2010/main" val="40380799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B95D95BC-504D-3057-E975-99AAE2649A8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F8DB570-9967-78C6-458D-55178C3A05B1}"/>
              </a:ext>
            </a:extLst>
          </p:cNvPr>
          <p:cNvSpPr>
            <a:spLocks noGrp="1"/>
          </p:cNvSpPr>
          <p:nvPr>
            <p:ph type="title"/>
          </p:nvPr>
        </p:nvSpPr>
        <p:spPr/>
        <p:txBody>
          <a:bodyPr/>
          <a:lstStyle/>
          <a:p>
            <a:r>
              <a:rPr lang="en-US" sz="4000" b="1" dirty="0">
                <a:solidFill>
                  <a:schemeClr val="bg2"/>
                </a:solidFill>
              </a:rPr>
              <a:t>HEA1052: Tobacco Sales Certificate Changes</a:t>
            </a:r>
            <a:endParaRPr lang="en-US" b="1" dirty="0">
              <a:solidFill>
                <a:schemeClr val="bg2"/>
              </a:solidFill>
            </a:endParaRPr>
          </a:p>
        </p:txBody>
      </p:sp>
      <p:sp>
        <p:nvSpPr>
          <p:cNvPr id="6" name="Content Placeholder 5">
            <a:extLst>
              <a:ext uri="{FF2B5EF4-FFF2-40B4-BE49-F238E27FC236}">
                <a16:creationId xmlns:a16="http://schemas.microsoft.com/office/drawing/2014/main" id="{EB6D5014-F3E3-3094-EBF0-0328B7DDDD6B}"/>
              </a:ext>
            </a:extLst>
          </p:cNvPr>
          <p:cNvSpPr>
            <a:spLocks noGrp="1"/>
          </p:cNvSpPr>
          <p:nvPr>
            <p:ph idx="1"/>
          </p:nvPr>
        </p:nvSpPr>
        <p:spPr>
          <a:xfrm>
            <a:off x="472966" y="1502979"/>
            <a:ext cx="10880834" cy="4673984"/>
          </a:xfrm>
        </p:spPr>
        <p:txBody>
          <a:bodyPr>
            <a:normAutofit/>
          </a:bodyPr>
          <a:lstStyle/>
          <a:p>
            <a:r>
              <a:rPr lang="en-US" dirty="0">
                <a:solidFill>
                  <a:schemeClr val="bg2"/>
                </a:solidFill>
              </a:rPr>
              <a:t>“Certificate” refers to wholesale &amp; retail tobacco sales certificate</a:t>
            </a:r>
          </a:p>
          <a:p>
            <a:endParaRPr lang="en-US" dirty="0">
              <a:solidFill>
                <a:schemeClr val="bg2"/>
              </a:solidFill>
            </a:endParaRPr>
          </a:p>
          <a:p>
            <a:r>
              <a:rPr lang="en-US" dirty="0">
                <a:solidFill>
                  <a:schemeClr val="bg2"/>
                </a:solidFill>
              </a:rPr>
              <a:t>Copy of valid identification for one (1) owner with all new &amp; renewal applications for certificates</a:t>
            </a:r>
          </a:p>
          <a:p>
            <a:endParaRPr lang="en-US" dirty="0">
              <a:solidFill>
                <a:schemeClr val="bg2"/>
              </a:solidFill>
            </a:endParaRPr>
          </a:p>
          <a:p>
            <a:r>
              <a:rPr lang="en-US" dirty="0">
                <a:solidFill>
                  <a:schemeClr val="bg2"/>
                </a:solidFill>
              </a:rPr>
              <a:t>New certificate cannot be issued for location at which TC was revoked within last 12 months *</a:t>
            </a:r>
            <a:r>
              <a:rPr lang="en-US" i="1" dirty="0">
                <a:solidFill>
                  <a:schemeClr val="bg2"/>
                </a:solidFill>
              </a:rPr>
              <a:t>Exception for arm’s length real estate transaction</a:t>
            </a:r>
          </a:p>
          <a:p>
            <a:pPr marL="457200" lvl="1" indent="0">
              <a:buNone/>
            </a:pPr>
            <a:endParaRPr lang="en-US" dirty="0">
              <a:solidFill>
                <a:schemeClr val="bg2"/>
              </a:solidFill>
            </a:endParaRPr>
          </a:p>
          <a:p>
            <a:endParaRPr lang="en-US"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a:p>
            <a:pPr marL="0" indent="0">
              <a:buNone/>
            </a:pPr>
            <a:endParaRPr lang="en-US" dirty="0">
              <a:solidFill>
                <a:schemeClr val="bg2"/>
              </a:solidFill>
            </a:endParaRPr>
          </a:p>
          <a:p>
            <a:endParaRPr lang="en-US" dirty="0">
              <a:solidFill>
                <a:schemeClr val="bg2"/>
              </a:solidFill>
            </a:endParaRPr>
          </a:p>
          <a:p>
            <a:endParaRPr lang="en-US" dirty="0">
              <a:solidFill>
                <a:schemeClr val="bg2"/>
              </a:solidFill>
            </a:endParaRPr>
          </a:p>
          <a:p>
            <a:endParaRPr lang="en-US" dirty="0">
              <a:solidFill>
                <a:schemeClr val="bg2"/>
              </a:solidFill>
            </a:endParaRPr>
          </a:p>
        </p:txBody>
      </p:sp>
    </p:spTree>
    <p:extLst>
      <p:ext uri="{BB962C8B-B14F-4D97-AF65-F5344CB8AC3E}">
        <p14:creationId xmlns:p14="http://schemas.microsoft.com/office/powerpoint/2010/main" val="937844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2199bfba-a409-4f13-b0c4-18b45933d88d}" enabled="0" method="" siteId="{2199bfba-a409-4f13-b0c4-18b45933d88d}" removed="1"/>
</clbl:labelList>
</file>

<file path=docProps/app.xml><?xml version="1.0" encoding="utf-8"?>
<Properties xmlns="http://schemas.openxmlformats.org/officeDocument/2006/extended-properties" xmlns:vt="http://schemas.openxmlformats.org/officeDocument/2006/docPropsVTypes">
  <TotalTime>1206</TotalTime>
  <Words>2505</Words>
  <Application>Microsoft Office PowerPoint</Application>
  <PresentationFormat>Widescreen</PresentationFormat>
  <Paragraphs>548</Paragraphs>
  <Slides>46</Slides>
  <Notes>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46</vt:i4>
      </vt:variant>
    </vt:vector>
  </HeadingPairs>
  <TitlesOfParts>
    <vt:vector size="52" baseType="lpstr">
      <vt:lpstr>Aptos</vt:lpstr>
      <vt:lpstr>Aptos Display</vt:lpstr>
      <vt:lpstr>Arial</vt:lpstr>
      <vt:lpstr>Calibri</vt:lpstr>
      <vt:lpstr>Office Theme</vt:lpstr>
      <vt:lpstr>2_Office Theme</vt:lpstr>
      <vt:lpstr>2026 Legislative Update: Alcohol &amp; Tobacco</vt:lpstr>
      <vt:lpstr>Legal Disclaimers </vt:lpstr>
      <vt:lpstr>2026 Alcohol &amp; Tobacco Legislation</vt:lpstr>
      <vt:lpstr>Index of Amended &amp; New Code Sections:  2026 Alcohol and Tobacco Legislation</vt:lpstr>
      <vt:lpstr>HEA1052  ATC Agency Bill</vt:lpstr>
      <vt:lpstr>HEA1052  Tobacco Provisions</vt:lpstr>
      <vt:lpstr>Wholesale Tobacco Sales Certificate</vt:lpstr>
      <vt:lpstr>Terms of Wholesale TC</vt:lpstr>
      <vt:lpstr>HEA1052: Tobacco Sales Certificate Changes</vt:lpstr>
      <vt:lpstr>HEA1052: New Penalties for TC Violations</vt:lpstr>
      <vt:lpstr>HEA1052  Alcohol Permit Provisions</vt:lpstr>
      <vt:lpstr>Alcoholic Beverage Permits</vt:lpstr>
      <vt:lpstr>New Exception for Limited Separation</vt:lpstr>
      <vt:lpstr>Requesting Exception to Limited Separation </vt:lpstr>
      <vt:lpstr>HEA1052: Alcohol Permits Cont.</vt:lpstr>
      <vt:lpstr>HEA1052: Commission Related Changes</vt:lpstr>
      <vt:lpstr>QUESTIONS ABOUT HEA1052?</vt:lpstr>
      <vt:lpstr>SEA5 ATC Emergency Suspensions</vt:lpstr>
      <vt:lpstr>Adoption of Nuisance Rule in Ind Code</vt:lpstr>
      <vt:lpstr>Emergency Suspensions</vt:lpstr>
      <vt:lpstr>QUESTIONS ABOUT SEA5?</vt:lpstr>
      <vt:lpstr>SEA23 County Fairground Permits</vt:lpstr>
      <vt:lpstr>New Permit for County Fairgrounds</vt:lpstr>
      <vt:lpstr>Fairground Permit Terms</vt:lpstr>
      <vt:lpstr>Permit Requirements</vt:lpstr>
      <vt:lpstr>Permit Requirements</vt:lpstr>
      <vt:lpstr>Risk Management Suggestions</vt:lpstr>
      <vt:lpstr>QUESTIONS ABOUT SEA23?</vt:lpstr>
      <vt:lpstr>SEA89 New Off-Quota Permits</vt:lpstr>
      <vt:lpstr>NEW RESTAURANT PERMITS</vt:lpstr>
      <vt:lpstr>Economic Development  Permit Requirements</vt:lpstr>
      <vt:lpstr>Transit Permit Requirements</vt:lpstr>
      <vt:lpstr>QUESTIONS ABOUT SEA89?</vt:lpstr>
      <vt:lpstr>SEA144 Vapor Devices</vt:lpstr>
      <vt:lpstr>SEA144: Vapor Device &amp; E-liquid Advertising</vt:lpstr>
      <vt:lpstr>Age Restriction Vapor Device</vt:lpstr>
      <vt:lpstr>QUESTIONS ABOUT SEA144?</vt:lpstr>
      <vt:lpstr>SEA185 E-Liquid Statute</vt:lpstr>
      <vt:lpstr>SEA185: Foreign Adversary  Product Ban</vt:lpstr>
      <vt:lpstr>Current Foreign Adversaries</vt:lpstr>
      <vt:lpstr>SEA185: E-Liquid Manufacturing Permit</vt:lpstr>
      <vt:lpstr>Indiana E-Liquid Manufacturing Permits</vt:lpstr>
      <vt:lpstr>Green List &amp; Foreign Adversary Products</vt:lpstr>
      <vt:lpstr>SEA185: Miscellaneous Tobacco Changes </vt:lpstr>
      <vt:lpstr>QUESTIONS ABOUT SEA185?</vt:lpstr>
      <vt:lpstr>ATC Legislative &amp; Legal Contacts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Serak, Chris</dc:creator>
  <cp:lastModifiedBy>Serak, Chris</cp:lastModifiedBy>
  <cp:revision>3</cp:revision>
  <dcterms:created xsi:type="dcterms:W3CDTF">2026-04-10T14:44:40Z</dcterms:created>
  <dcterms:modified xsi:type="dcterms:W3CDTF">2026-05-13T14:05:58Z</dcterms:modified>
</cp:coreProperties>
</file>